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sldIdLst>
    <p:sldId id="257" r:id="rId2"/>
    <p:sldId id="283" r:id="rId3"/>
    <p:sldId id="258" r:id="rId4"/>
    <p:sldId id="259" r:id="rId5"/>
    <p:sldId id="265" r:id="rId6"/>
    <p:sldId id="284" r:id="rId7"/>
    <p:sldId id="285" r:id="rId8"/>
    <p:sldId id="266" r:id="rId9"/>
    <p:sldId id="271" r:id="rId10"/>
    <p:sldId id="267" r:id="rId11"/>
    <p:sldId id="337" r:id="rId12"/>
    <p:sldId id="287" r:id="rId13"/>
    <p:sldId id="288" r:id="rId14"/>
    <p:sldId id="289" r:id="rId15"/>
    <p:sldId id="336" r:id="rId16"/>
    <p:sldId id="291" r:id="rId17"/>
    <p:sldId id="292" r:id="rId18"/>
    <p:sldId id="293" r:id="rId19"/>
    <p:sldId id="294" r:id="rId20"/>
    <p:sldId id="295" r:id="rId21"/>
    <p:sldId id="296" r:id="rId22"/>
    <p:sldId id="297" r:id="rId23"/>
    <p:sldId id="298" r:id="rId24"/>
    <p:sldId id="290" r:id="rId25"/>
    <p:sldId id="260" r:id="rId26"/>
    <p:sldId id="299" r:id="rId27"/>
    <p:sldId id="272" r:id="rId28"/>
    <p:sldId id="273" r:id="rId29"/>
    <p:sldId id="275" r:id="rId30"/>
    <p:sldId id="276" r:id="rId31"/>
    <p:sldId id="300" r:id="rId32"/>
    <p:sldId id="303" r:id="rId33"/>
    <p:sldId id="304" r:id="rId34"/>
    <p:sldId id="301" r:id="rId35"/>
    <p:sldId id="281" r:id="rId36"/>
    <p:sldId id="263" r:id="rId37"/>
    <p:sldId id="278" r:id="rId38"/>
    <p:sldId id="279" r:id="rId39"/>
    <p:sldId id="280" r:id="rId40"/>
    <p:sldId id="282" r:id="rId41"/>
    <p:sldId id="269" r:id="rId42"/>
  </p:sldIdLst>
  <p:sldSz cx="9906000" cy="6858000" type="A4"/>
  <p:notesSz cx="6858000" cy="9144000"/>
  <p:defaultTextStyle>
    <a:defPPr>
      <a:defRPr lang="zh-CN"/>
    </a:defPPr>
    <a:lvl1pPr algn="ctr" rtl="0" fontAlgn="base">
      <a:spcBef>
        <a:spcPct val="0"/>
      </a:spcBef>
      <a:spcAft>
        <a:spcPct val="0"/>
      </a:spcAft>
      <a:defRPr kumimoji="1" sz="1600" kern="1200">
        <a:solidFill>
          <a:schemeClr val="tx1"/>
        </a:solidFill>
        <a:latin typeface="Times New Roman" pitchFamily="18" charset="0"/>
        <a:ea typeface="仿宋_GB2312" pitchFamily="49" charset="-122"/>
        <a:cs typeface="+mn-cs"/>
      </a:defRPr>
    </a:lvl1pPr>
    <a:lvl2pPr marL="457200" algn="ctr" rtl="0" fontAlgn="base">
      <a:spcBef>
        <a:spcPct val="0"/>
      </a:spcBef>
      <a:spcAft>
        <a:spcPct val="0"/>
      </a:spcAft>
      <a:defRPr kumimoji="1" sz="1600" kern="1200">
        <a:solidFill>
          <a:schemeClr val="tx1"/>
        </a:solidFill>
        <a:latin typeface="Times New Roman" pitchFamily="18" charset="0"/>
        <a:ea typeface="仿宋_GB2312" pitchFamily="49" charset="-122"/>
        <a:cs typeface="+mn-cs"/>
      </a:defRPr>
    </a:lvl2pPr>
    <a:lvl3pPr marL="914400" algn="ctr" rtl="0" fontAlgn="base">
      <a:spcBef>
        <a:spcPct val="0"/>
      </a:spcBef>
      <a:spcAft>
        <a:spcPct val="0"/>
      </a:spcAft>
      <a:defRPr kumimoji="1" sz="1600" kern="1200">
        <a:solidFill>
          <a:schemeClr val="tx1"/>
        </a:solidFill>
        <a:latin typeface="Times New Roman" pitchFamily="18" charset="0"/>
        <a:ea typeface="仿宋_GB2312" pitchFamily="49" charset="-122"/>
        <a:cs typeface="+mn-cs"/>
      </a:defRPr>
    </a:lvl3pPr>
    <a:lvl4pPr marL="1371600" algn="ctr" rtl="0" fontAlgn="base">
      <a:spcBef>
        <a:spcPct val="0"/>
      </a:spcBef>
      <a:spcAft>
        <a:spcPct val="0"/>
      </a:spcAft>
      <a:defRPr kumimoji="1" sz="1600" kern="1200">
        <a:solidFill>
          <a:schemeClr val="tx1"/>
        </a:solidFill>
        <a:latin typeface="Times New Roman" pitchFamily="18" charset="0"/>
        <a:ea typeface="仿宋_GB2312" pitchFamily="49" charset="-122"/>
        <a:cs typeface="+mn-cs"/>
      </a:defRPr>
    </a:lvl4pPr>
    <a:lvl5pPr marL="1828800" algn="ctr" rtl="0" fontAlgn="base">
      <a:spcBef>
        <a:spcPct val="0"/>
      </a:spcBef>
      <a:spcAft>
        <a:spcPct val="0"/>
      </a:spcAft>
      <a:defRPr kumimoji="1" sz="1600" kern="1200">
        <a:solidFill>
          <a:schemeClr val="tx1"/>
        </a:solidFill>
        <a:latin typeface="Times New Roman" pitchFamily="18" charset="0"/>
        <a:ea typeface="仿宋_GB2312" pitchFamily="49" charset="-122"/>
        <a:cs typeface="+mn-cs"/>
      </a:defRPr>
    </a:lvl5pPr>
    <a:lvl6pPr marL="2286000" algn="l" defTabSz="914400" rtl="0" eaLnBrk="1" latinLnBrk="0" hangingPunct="1">
      <a:defRPr kumimoji="1" sz="1600" kern="1200">
        <a:solidFill>
          <a:schemeClr val="tx1"/>
        </a:solidFill>
        <a:latin typeface="Times New Roman" pitchFamily="18" charset="0"/>
        <a:ea typeface="仿宋_GB2312" pitchFamily="49" charset="-122"/>
        <a:cs typeface="+mn-cs"/>
      </a:defRPr>
    </a:lvl6pPr>
    <a:lvl7pPr marL="2743200" algn="l" defTabSz="914400" rtl="0" eaLnBrk="1" latinLnBrk="0" hangingPunct="1">
      <a:defRPr kumimoji="1" sz="1600" kern="1200">
        <a:solidFill>
          <a:schemeClr val="tx1"/>
        </a:solidFill>
        <a:latin typeface="Times New Roman" pitchFamily="18" charset="0"/>
        <a:ea typeface="仿宋_GB2312" pitchFamily="49" charset="-122"/>
        <a:cs typeface="+mn-cs"/>
      </a:defRPr>
    </a:lvl7pPr>
    <a:lvl8pPr marL="3200400" algn="l" defTabSz="914400" rtl="0" eaLnBrk="1" latinLnBrk="0" hangingPunct="1">
      <a:defRPr kumimoji="1" sz="1600" kern="1200">
        <a:solidFill>
          <a:schemeClr val="tx1"/>
        </a:solidFill>
        <a:latin typeface="Times New Roman" pitchFamily="18" charset="0"/>
        <a:ea typeface="仿宋_GB2312" pitchFamily="49" charset="-122"/>
        <a:cs typeface="+mn-cs"/>
      </a:defRPr>
    </a:lvl8pPr>
    <a:lvl9pPr marL="3657600" algn="l" defTabSz="914400" rtl="0" eaLnBrk="1" latinLnBrk="0" hangingPunct="1">
      <a:defRPr kumimoji="1" sz="1600" kern="1200">
        <a:solidFill>
          <a:schemeClr val="tx1"/>
        </a:solidFill>
        <a:latin typeface="Times New Roman" pitchFamily="18" charset="0"/>
        <a:ea typeface="仿宋_GB2312"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003399"/>
    <a:srgbClr val="EAEAEA"/>
    <a:srgbClr val="DDDDDD"/>
    <a:srgbClr val="66CCFF"/>
    <a:srgbClr val="CCECFF"/>
    <a:srgbClr val="CCFFFF"/>
    <a:srgbClr val="66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4660" autoAdjust="0"/>
  </p:normalViewPr>
  <p:slideViewPr>
    <p:cSldViewPr>
      <p:cViewPr varScale="1">
        <p:scale>
          <a:sx n="67" d="100"/>
          <a:sy n="67" d="100"/>
        </p:scale>
        <p:origin x="-450" y="-102"/>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742950" y="2130425"/>
            <a:ext cx="84201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485900" y="3886200"/>
            <a:ext cx="69342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95300" y="1600200"/>
            <a:ext cx="89154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181850" y="609600"/>
            <a:ext cx="2228850" cy="5516563"/>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95300" y="609600"/>
            <a:ext cx="6534150" cy="55165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95300" y="609600"/>
            <a:ext cx="8915400" cy="55165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95300" y="1600200"/>
            <a:ext cx="89154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82638" y="4406900"/>
            <a:ext cx="84201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82638" y="2906713"/>
            <a:ext cx="84201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953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50292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95300" y="274638"/>
            <a:ext cx="89154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5032375"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5032375"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95300" y="273050"/>
            <a:ext cx="3259138"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73500"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941513" y="4800600"/>
            <a:ext cx="59436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941513" y="612775"/>
            <a:ext cx="59436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941513" y="5367338"/>
            <a:ext cx="59436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bwMode="auto">
          <a:xfrm>
            <a:off x="742950" y="609600"/>
            <a:ext cx="84201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31" name="Line 7"/>
          <p:cNvSpPr>
            <a:spLocks noChangeShapeType="1"/>
          </p:cNvSpPr>
          <p:nvPr userDrawn="1"/>
        </p:nvSpPr>
        <p:spPr bwMode="auto">
          <a:xfrm>
            <a:off x="0" y="6562725"/>
            <a:ext cx="9906000" cy="0"/>
          </a:xfrm>
          <a:prstGeom prst="line">
            <a:avLst/>
          </a:prstGeom>
          <a:noFill/>
          <a:ln w="9525">
            <a:solidFill>
              <a:schemeClr val="tx1"/>
            </a:solidFill>
            <a:round/>
            <a:headEnd/>
            <a:tailEnd/>
          </a:ln>
          <a:effectLst/>
        </p:spPr>
        <p:txBody>
          <a:bodyPr/>
          <a:lstStyle/>
          <a:p>
            <a:pPr>
              <a:defRPr/>
            </a:pPr>
            <a:endParaRPr lang="zh-CN" altLang="en-US"/>
          </a:p>
        </p:txBody>
      </p:sp>
      <p:sp>
        <p:nvSpPr>
          <p:cNvPr id="1032" name="Text Box 8"/>
          <p:cNvSpPr txBox="1">
            <a:spLocks noChangeArrowheads="1"/>
          </p:cNvSpPr>
          <p:nvPr userDrawn="1"/>
        </p:nvSpPr>
        <p:spPr bwMode="auto">
          <a:xfrm>
            <a:off x="8007350" y="6583363"/>
            <a:ext cx="1485900" cy="274637"/>
          </a:xfrm>
          <a:prstGeom prst="rect">
            <a:avLst/>
          </a:prstGeom>
          <a:noFill/>
          <a:ln w="9525">
            <a:noFill/>
            <a:miter lim="800000"/>
            <a:headEnd/>
            <a:tailEnd/>
          </a:ln>
          <a:effectLst/>
        </p:spPr>
        <p:txBody>
          <a:bodyPr>
            <a:spAutoFit/>
          </a:bodyPr>
          <a:lstStyle/>
          <a:p>
            <a:pPr>
              <a:spcBef>
                <a:spcPct val="50000"/>
              </a:spcBef>
              <a:defRPr/>
            </a:pPr>
            <a:r>
              <a:rPr lang="zh-CN" altLang="en-US" sz="1200" dirty="0">
                <a:latin typeface="宋体" pitchFamily="2" charset="-122"/>
                <a:ea typeface="宋体" pitchFamily="2" charset="-122"/>
              </a:rPr>
              <a:t>第</a:t>
            </a:r>
            <a:fld id="{1D6392FB-2F99-47F0-BC2C-937F977FAA79}" type="slidenum">
              <a:rPr lang="zh-CN" altLang="en-US" sz="1200">
                <a:latin typeface="宋体" pitchFamily="2" charset="-122"/>
                <a:ea typeface="宋体" pitchFamily="2" charset="-122"/>
              </a:rPr>
              <a:pPr>
                <a:spcBef>
                  <a:spcPct val="50000"/>
                </a:spcBef>
                <a:defRPr/>
              </a:pPr>
              <a:t>‹#›</a:t>
            </a:fld>
            <a:r>
              <a:rPr lang="zh-CN" altLang="en-US" sz="1200" dirty="0">
                <a:latin typeface="宋体" pitchFamily="2" charset="-122"/>
                <a:ea typeface="宋体" pitchFamily="2" charset="-122"/>
              </a:rPr>
              <a:t>页</a:t>
            </a:r>
          </a:p>
        </p:txBody>
      </p:sp>
      <p:sp>
        <p:nvSpPr>
          <p:cNvPr id="1035" name="Line 11"/>
          <p:cNvSpPr>
            <a:spLocks noChangeShapeType="1"/>
          </p:cNvSpPr>
          <p:nvPr userDrawn="1"/>
        </p:nvSpPr>
        <p:spPr bwMode="auto">
          <a:xfrm>
            <a:off x="12700" y="381000"/>
            <a:ext cx="9906000" cy="0"/>
          </a:xfrm>
          <a:prstGeom prst="line">
            <a:avLst/>
          </a:prstGeom>
          <a:noFill/>
          <a:ln w="9525">
            <a:solidFill>
              <a:schemeClr val="tx1"/>
            </a:solidFill>
            <a:round/>
            <a:headEnd/>
            <a:tailEnd/>
          </a:ln>
          <a:effectLst/>
        </p:spPr>
        <p:txBody>
          <a:bodyPr/>
          <a:lstStyle/>
          <a:p>
            <a:pPr>
              <a:defRPr/>
            </a:pPr>
            <a:endParaRPr lang="zh-CN" altLang="en-US"/>
          </a:p>
        </p:txBody>
      </p:sp>
      <p:sp>
        <p:nvSpPr>
          <p:cNvPr id="1038" name="Text Box 14"/>
          <p:cNvSpPr txBox="1">
            <a:spLocks noChangeArrowheads="1"/>
          </p:cNvSpPr>
          <p:nvPr userDrawn="1"/>
        </p:nvSpPr>
        <p:spPr bwMode="auto">
          <a:xfrm>
            <a:off x="2559050" y="6583363"/>
            <a:ext cx="5365750" cy="274637"/>
          </a:xfrm>
          <a:prstGeom prst="rect">
            <a:avLst/>
          </a:prstGeom>
          <a:noFill/>
          <a:ln w="9525">
            <a:noFill/>
            <a:miter lim="800000"/>
            <a:headEnd/>
            <a:tailEnd/>
          </a:ln>
          <a:effectLst/>
        </p:spPr>
        <p:txBody>
          <a:bodyPr>
            <a:spAutoFit/>
          </a:bodyPr>
          <a:lstStyle/>
          <a:p>
            <a:pPr>
              <a:spcBef>
                <a:spcPct val="50000"/>
              </a:spcBef>
              <a:defRPr/>
            </a:pPr>
            <a:r>
              <a:rPr lang="zh-CN" altLang="en-US" sz="1200">
                <a:ea typeface="宋体" pitchFamily="2" charset="-122"/>
              </a:rPr>
              <a:t>保密文件，版权所有</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rtl="0" eaLnBrk="0" fontAlgn="base" hangingPunct="0">
        <a:spcBef>
          <a:spcPct val="0"/>
        </a:spcBef>
        <a:spcAft>
          <a:spcPct val="0"/>
        </a:spcAft>
        <a:defRPr kumimoji="1" sz="2800" b="1">
          <a:solidFill>
            <a:schemeClr val="tx2"/>
          </a:solidFill>
          <a:latin typeface="+mj-lt"/>
          <a:ea typeface="+mj-ea"/>
          <a:cs typeface="+mj-cs"/>
        </a:defRPr>
      </a:lvl1pPr>
      <a:lvl2pPr algn="l" rtl="0" eaLnBrk="0" fontAlgn="base" hangingPunct="0">
        <a:spcBef>
          <a:spcPct val="0"/>
        </a:spcBef>
        <a:spcAft>
          <a:spcPct val="0"/>
        </a:spcAft>
        <a:defRPr kumimoji="1" sz="2800" b="1">
          <a:solidFill>
            <a:schemeClr val="tx2"/>
          </a:solidFill>
          <a:latin typeface="Times New Roman" pitchFamily="18" charset="0"/>
          <a:ea typeface="楷体_GB2312" pitchFamily="49" charset="-122"/>
        </a:defRPr>
      </a:lvl2pPr>
      <a:lvl3pPr algn="l" rtl="0" eaLnBrk="0" fontAlgn="base" hangingPunct="0">
        <a:spcBef>
          <a:spcPct val="0"/>
        </a:spcBef>
        <a:spcAft>
          <a:spcPct val="0"/>
        </a:spcAft>
        <a:defRPr kumimoji="1" sz="2800" b="1">
          <a:solidFill>
            <a:schemeClr val="tx2"/>
          </a:solidFill>
          <a:latin typeface="Times New Roman" pitchFamily="18" charset="0"/>
          <a:ea typeface="楷体_GB2312" pitchFamily="49" charset="-122"/>
        </a:defRPr>
      </a:lvl3pPr>
      <a:lvl4pPr algn="l" rtl="0" eaLnBrk="0" fontAlgn="base" hangingPunct="0">
        <a:spcBef>
          <a:spcPct val="0"/>
        </a:spcBef>
        <a:spcAft>
          <a:spcPct val="0"/>
        </a:spcAft>
        <a:defRPr kumimoji="1" sz="2800" b="1">
          <a:solidFill>
            <a:schemeClr val="tx2"/>
          </a:solidFill>
          <a:latin typeface="Times New Roman" pitchFamily="18" charset="0"/>
          <a:ea typeface="楷体_GB2312" pitchFamily="49" charset="-122"/>
        </a:defRPr>
      </a:lvl4pPr>
      <a:lvl5pPr algn="l" rtl="0" eaLnBrk="0" fontAlgn="base" hangingPunct="0">
        <a:spcBef>
          <a:spcPct val="0"/>
        </a:spcBef>
        <a:spcAft>
          <a:spcPct val="0"/>
        </a:spcAft>
        <a:defRPr kumimoji="1" sz="2800" b="1">
          <a:solidFill>
            <a:schemeClr val="tx2"/>
          </a:solidFill>
          <a:latin typeface="Times New Roman" pitchFamily="18" charset="0"/>
          <a:ea typeface="楷体_GB2312" pitchFamily="49" charset="-122"/>
        </a:defRPr>
      </a:lvl5pPr>
      <a:lvl6pPr marL="457200" algn="l" rtl="0" fontAlgn="base">
        <a:spcBef>
          <a:spcPct val="0"/>
        </a:spcBef>
        <a:spcAft>
          <a:spcPct val="0"/>
        </a:spcAft>
        <a:defRPr kumimoji="1" sz="2800" b="1">
          <a:solidFill>
            <a:schemeClr val="tx2"/>
          </a:solidFill>
          <a:latin typeface="Times New Roman" pitchFamily="18" charset="0"/>
          <a:ea typeface="楷体_GB2312" pitchFamily="49" charset="-122"/>
        </a:defRPr>
      </a:lvl6pPr>
      <a:lvl7pPr marL="914400" algn="l" rtl="0" fontAlgn="base">
        <a:spcBef>
          <a:spcPct val="0"/>
        </a:spcBef>
        <a:spcAft>
          <a:spcPct val="0"/>
        </a:spcAft>
        <a:defRPr kumimoji="1" sz="2800" b="1">
          <a:solidFill>
            <a:schemeClr val="tx2"/>
          </a:solidFill>
          <a:latin typeface="Times New Roman" pitchFamily="18" charset="0"/>
          <a:ea typeface="楷体_GB2312" pitchFamily="49" charset="-122"/>
        </a:defRPr>
      </a:lvl7pPr>
      <a:lvl8pPr marL="1371600" algn="l" rtl="0" fontAlgn="base">
        <a:spcBef>
          <a:spcPct val="0"/>
        </a:spcBef>
        <a:spcAft>
          <a:spcPct val="0"/>
        </a:spcAft>
        <a:defRPr kumimoji="1" sz="2800" b="1">
          <a:solidFill>
            <a:schemeClr val="tx2"/>
          </a:solidFill>
          <a:latin typeface="Times New Roman" pitchFamily="18" charset="0"/>
          <a:ea typeface="楷体_GB2312" pitchFamily="49" charset="-122"/>
        </a:defRPr>
      </a:lvl8pPr>
      <a:lvl9pPr marL="1828800" algn="l" rtl="0" fontAlgn="base">
        <a:spcBef>
          <a:spcPct val="0"/>
        </a:spcBef>
        <a:spcAft>
          <a:spcPct val="0"/>
        </a:spcAft>
        <a:defRPr kumimoji="1" sz="2800" b="1">
          <a:solidFill>
            <a:schemeClr val="tx2"/>
          </a:solidFill>
          <a:latin typeface="Times New Roman" pitchFamily="18" charset="0"/>
          <a:ea typeface="楷体_GB2312" pitchFamily="49" charset="-122"/>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1.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xml"/></Relationships>
</file>

<file path=ppt/slides/_rels/slide39.xml.rels><?xml version="1.0" encoding="UTF-8" standalone="yes"?>
<Relationships xmlns="http://schemas.openxmlformats.org/package/2006/relationships"><Relationship Id="rId8" Type="http://schemas.openxmlformats.org/officeDocument/2006/relationships/tags" Target="../tags/tag10.xml"/><Relationship Id="rId3" Type="http://schemas.openxmlformats.org/officeDocument/2006/relationships/tags" Target="../tags/tag5.xml"/><Relationship Id="rId7" Type="http://schemas.openxmlformats.org/officeDocument/2006/relationships/tags" Target="../tags/tag9.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tags" Target="../tags/tag8.xml"/><Relationship Id="rId5" Type="http://schemas.openxmlformats.org/officeDocument/2006/relationships/tags" Target="../tags/tag7.xml"/><Relationship Id="rId10" Type="http://schemas.openxmlformats.org/officeDocument/2006/relationships/slideLayout" Target="../slideLayouts/slideLayout7.xml"/><Relationship Id="rId4" Type="http://schemas.openxmlformats.org/officeDocument/2006/relationships/tags" Target="../tags/tag6.xml"/><Relationship Id="rId9" Type="http://schemas.openxmlformats.org/officeDocument/2006/relationships/tags" Target="../tags/tag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1" name="Rectangle 2"/>
          <p:cNvSpPr>
            <a:spLocks noGrp="1" noChangeArrowheads="1"/>
          </p:cNvSpPr>
          <p:nvPr>
            <p:ph type="ctrTitle"/>
          </p:nvPr>
        </p:nvSpPr>
        <p:spPr>
          <a:xfrm>
            <a:off x="742950" y="2852738"/>
            <a:ext cx="8420100" cy="1143000"/>
          </a:xfrm>
        </p:spPr>
        <p:txBody>
          <a:bodyPr/>
          <a:lstStyle/>
          <a:p>
            <a:pPr algn="ctr" eaLnBrk="1" hangingPunct="1"/>
            <a:r>
              <a:rPr lang="en-US" altLang="zh-CN" sz="3600" dirty="0" err="1" smtClean="0">
                <a:ea typeface="宋体" pitchFamily="2" charset="-122"/>
              </a:rPr>
              <a:t>xxxxx</a:t>
            </a:r>
            <a:r>
              <a:rPr lang="zh-CN" altLang="en-US" sz="3600" dirty="0" smtClean="0">
                <a:ea typeface="宋体" pitchFamily="2" charset="-122"/>
              </a:rPr>
              <a:t>集团</a:t>
            </a:r>
            <a:r>
              <a:rPr lang="zh-CN" altLang="en-US" sz="3600" dirty="0" smtClean="0">
                <a:ea typeface="宋体" pitchFamily="2" charset="-122"/>
              </a:rPr>
              <a:t>有限公司</a:t>
            </a:r>
            <a:br>
              <a:rPr lang="zh-CN" altLang="en-US" sz="3600" dirty="0" smtClean="0">
                <a:ea typeface="宋体" pitchFamily="2" charset="-122"/>
              </a:rPr>
            </a:br>
            <a:r>
              <a:rPr lang="zh-CN" altLang="en-US" sz="3600" dirty="0" smtClean="0">
                <a:ea typeface="宋体" pitchFamily="2" charset="-122"/>
              </a:rPr>
              <a:t>股权结构改革设计</a:t>
            </a:r>
            <a:br>
              <a:rPr lang="zh-CN" altLang="en-US" sz="3600" dirty="0" smtClean="0">
                <a:ea typeface="宋体" pitchFamily="2" charset="-122"/>
              </a:rPr>
            </a:br>
            <a:r>
              <a:rPr lang="zh-CN" altLang="en-US" sz="3600" dirty="0" smtClean="0">
                <a:ea typeface="宋体" pitchFamily="2" charset="-122"/>
              </a:rPr>
              <a:t>咨询项目建议书</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560388" y="579438"/>
            <a:ext cx="8420100" cy="762000"/>
          </a:xfrm>
          <a:noFill/>
        </p:spPr>
        <p:txBody>
          <a:bodyPr/>
          <a:lstStyle/>
          <a:p>
            <a:pPr eaLnBrk="1" hangingPunct="1"/>
            <a:r>
              <a:rPr lang="zh-CN" altLang="en-US" sz="2400" smtClean="0"/>
              <a:t>根据对咨询内容的理解，新华信公司将按照如下思路提供解决方案</a:t>
            </a:r>
          </a:p>
        </p:txBody>
      </p:sp>
      <p:sp>
        <p:nvSpPr>
          <p:cNvPr id="11267" name="AutoShape 3"/>
          <p:cNvSpPr>
            <a:spLocks noChangeArrowheads="1"/>
          </p:cNvSpPr>
          <p:nvPr/>
        </p:nvSpPr>
        <p:spPr bwMode="auto">
          <a:xfrm>
            <a:off x="760413" y="1676400"/>
            <a:ext cx="2154237" cy="685800"/>
          </a:xfrm>
          <a:prstGeom prst="homePlate">
            <a:avLst>
              <a:gd name="adj" fmla="val 78530"/>
            </a:avLst>
          </a:prstGeom>
          <a:solidFill>
            <a:srgbClr val="6699FF"/>
          </a:solidFill>
          <a:ln w="9525">
            <a:solidFill>
              <a:srgbClr val="6699FF"/>
            </a:solidFill>
            <a:miter lim="800000"/>
            <a:headEnd/>
            <a:tailEnd/>
          </a:ln>
        </p:spPr>
        <p:txBody>
          <a:bodyPr wrap="none" anchor="ctr"/>
          <a:lstStyle/>
          <a:p>
            <a:r>
              <a:rPr lang="zh-CN" altLang="en-US" sz="1800" b="1"/>
              <a:t>发展战略明晰</a:t>
            </a:r>
          </a:p>
        </p:txBody>
      </p:sp>
      <p:sp>
        <p:nvSpPr>
          <p:cNvPr id="11268" name="AutoShape 5"/>
          <p:cNvSpPr>
            <a:spLocks noChangeArrowheads="1"/>
          </p:cNvSpPr>
          <p:nvPr/>
        </p:nvSpPr>
        <p:spPr bwMode="auto">
          <a:xfrm>
            <a:off x="4662488" y="1676400"/>
            <a:ext cx="2341562" cy="685800"/>
          </a:xfrm>
          <a:prstGeom prst="chevron">
            <a:avLst>
              <a:gd name="adj" fmla="val 85359"/>
            </a:avLst>
          </a:prstGeom>
          <a:solidFill>
            <a:srgbClr val="6699FF"/>
          </a:solidFill>
          <a:ln w="9525">
            <a:solidFill>
              <a:srgbClr val="6699FF"/>
            </a:solidFill>
            <a:miter lim="800000"/>
            <a:headEnd/>
            <a:tailEnd/>
          </a:ln>
        </p:spPr>
        <p:txBody>
          <a:bodyPr wrap="none" anchor="ctr"/>
          <a:lstStyle/>
          <a:p>
            <a:r>
              <a:rPr lang="en-US" altLang="zh-CN" sz="1800" b="1">
                <a:latin typeface="仿宋_GB2312" pitchFamily="49" charset="-122"/>
              </a:rPr>
              <a:t>     </a:t>
            </a:r>
            <a:r>
              <a:rPr lang="zh-CN" altLang="en-US" sz="1800" b="1">
                <a:latin typeface="仿宋_GB2312" pitchFamily="49" charset="-122"/>
              </a:rPr>
              <a:t>员工持股方案</a:t>
            </a:r>
          </a:p>
        </p:txBody>
      </p:sp>
      <p:sp>
        <p:nvSpPr>
          <p:cNvPr id="11269" name="AutoShape 6"/>
          <p:cNvSpPr>
            <a:spLocks noChangeArrowheads="1"/>
          </p:cNvSpPr>
          <p:nvPr/>
        </p:nvSpPr>
        <p:spPr bwMode="auto">
          <a:xfrm>
            <a:off x="6643688" y="1676400"/>
            <a:ext cx="2341562" cy="685800"/>
          </a:xfrm>
          <a:prstGeom prst="chevron">
            <a:avLst>
              <a:gd name="adj" fmla="val 85359"/>
            </a:avLst>
          </a:prstGeom>
          <a:solidFill>
            <a:srgbClr val="6699FF"/>
          </a:solidFill>
          <a:ln w="9525">
            <a:solidFill>
              <a:srgbClr val="6699FF"/>
            </a:solidFill>
            <a:miter lim="800000"/>
            <a:headEnd/>
            <a:tailEnd/>
          </a:ln>
        </p:spPr>
        <p:txBody>
          <a:bodyPr wrap="none" anchor="ctr"/>
          <a:lstStyle/>
          <a:p>
            <a:r>
              <a:rPr lang="en-US" altLang="zh-CN" sz="2000" b="1">
                <a:latin typeface="仿宋_GB2312" pitchFamily="49" charset="-122"/>
              </a:rPr>
              <a:t>     </a:t>
            </a:r>
            <a:r>
              <a:rPr lang="zh-CN" altLang="en-US" sz="1800" b="1">
                <a:latin typeface="仿宋_GB2312" pitchFamily="49" charset="-122"/>
              </a:rPr>
              <a:t>高管层激励方案</a:t>
            </a:r>
            <a:endParaRPr lang="zh-CN" altLang="en-US" sz="2000" b="1">
              <a:latin typeface="仿宋_GB2312" pitchFamily="49" charset="-122"/>
            </a:endParaRPr>
          </a:p>
        </p:txBody>
      </p:sp>
      <p:sp>
        <p:nvSpPr>
          <p:cNvPr id="11270" name="Rectangle 7"/>
          <p:cNvSpPr>
            <a:spLocks noChangeArrowheads="1"/>
          </p:cNvSpPr>
          <p:nvPr/>
        </p:nvSpPr>
        <p:spPr bwMode="auto">
          <a:xfrm>
            <a:off x="704850" y="3429000"/>
            <a:ext cx="1898650" cy="381000"/>
          </a:xfrm>
          <a:prstGeom prst="rect">
            <a:avLst/>
          </a:prstGeom>
          <a:solidFill>
            <a:schemeClr val="hlink"/>
          </a:solidFill>
          <a:ln w="9525">
            <a:solidFill>
              <a:schemeClr val="hlink"/>
            </a:solidFill>
            <a:miter lim="800000"/>
            <a:headEnd/>
            <a:tailEnd/>
          </a:ln>
        </p:spPr>
        <p:txBody>
          <a:bodyPr wrap="none" anchor="ctr"/>
          <a:lstStyle/>
          <a:p>
            <a:pPr eaLnBrk="0" hangingPunct="0"/>
            <a:r>
              <a:rPr lang="zh-CN" altLang="en-US">
                <a:latin typeface="仿宋_GB2312" pitchFamily="49" charset="-122"/>
              </a:rPr>
              <a:t>内部集中访谈</a:t>
            </a:r>
          </a:p>
        </p:txBody>
      </p:sp>
      <p:sp>
        <p:nvSpPr>
          <p:cNvPr id="11271" name="Rectangle 8"/>
          <p:cNvSpPr>
            <a:spLocks noChangeArrowheads="1"/>
          </p:cNvSpPr>
          <p:nvPr/>
        </p:nvSpPr>
        <p:spPr bwMode="auto">
          <a:xfrm>
            <a:off x="704850" y="4038600"/>
            <a:ext cx="1898650" cy="381000"/>
          </a:xfrm>
          <a:prstGeom prst="rect">
            <a:avLst/>
          </a:prstGeom>
          <a:solidFill>
            <a:schemeClr val="hlink"/>
          </a:solidFill>
          <a:ln w="9525">
            <a:solidFill>
              <a:schemeClr val="hlink"/>
            </a:solidFill>
            <a:miter lim="800000"/>
            <a:headEnd/>
            <a:tailEnd/>
          </a:ln>
        </p:spPr>
        <p:txBody>
          <a:bodyPr wrap="none" anchor="ctr"/>
          <a:lstStyle/>
          <a:p>
            <a:pPr eaLnBrk="0" hangingPunct="0"/>
            <a:r>
              <a:rPr lang="zh-CN" altLang="en-US">
                <a:latin typeface="仿宋_GB2312" pitchFamily="49" charset="-122"/>
              </a:rPr>
              <a:t>公司总体战略明晰</a:t>
            </a:r>
          </a:p>
        </p:txBody>
      </p:sp>
      <p:sp>
        <p:nvSpPr>
          <p:cNvPr id="11272" name="Rectangle 9"/>
          <p:cNvSpPr>
            <a:spLocks noChangeArrowheads="1"/>
          </p:cNvSpPr>
          <p:nvPr/>
        </p:nvSpPr>
        <p:spPr bwMode="auto">
          <a:xfrm>
            <a:off x="704850" y="2819400"/>
            <a:ext cx="1898650" cy="381000"/>
          </a:xfrm>
          <a:prstGeom prst="rect">
            <a:avLst/>
          </a:prstGeom>
          <a:solidFill>
            <a:schemeClr val="hlink"/>
          </a:solidFill>
          <a:ln w="9525">
            <a:solidFill>
              <a:schemeClr val="hlink"/>
            </a:solidFill>
            <a:miter lim="800000"/>
            <a:headEnd/>
            <a:tailEnd/>
          </a:ln>
        </p:spPr>
        <p:txBody>
          <a:bodyPr wrap="none" anchor="ctr"/>
          <a:lstStyle/>
          <a:p>
            <a:pPr eaLnBrk="0" hangingPunct="0"/>
            <a:r>
              <a:rPr lang="zh-CN" altLang="en-US">
                <a:latin typeface="仿宋_GB2312" pitchFamily="49" charset="-122"/>
              </a:rPr>
              <a:t>项目启动</a:t>
            </a:r>
          </a:p>
        </p:txBody>
      </p:sp>
      <p:sp>
        <p:nvSpPr>
          <p:cNvPr id="11273" name="Rectangle 10"/>
          <p:cNvSpPr>
            <a:spLocks noChangeArrowheads="1"/>
          </p:cNvSpPr>
          <p:nvPr/>
        </p:nvSpPr>
        <p:spPr bwMode="auto">
          <a:xfrm>
            <a:off x="704850" y="4648200"/>
            <a:ext cx="1898650" cy="381000"/>
          </a:xfrm>
          <a:prstGeom prst="rect">
            <a:avLst/>
          </a:prstGeom>
          <a:solidFill>
            <a:schemeClr val="hlink"/>
          </a:solidFill>
          <a:ln w="9525">
            <a:solidFill>
              <a:schemeClr val="hlink"/>
            </a:solidFill>
            <a:miter lim="800000"/>
            <a:headEnd/>
            <a:tailEnd/>
          </a:ln>
        </p:spPr>
        <p:txBody>
          <a:bodyPr wrap="none" anchor="ctr"/>
          <a:lstStyle/>
          <a:p>
            <a:pPr eaLnBrk="0" hangingPunct="0"/>
            <a:r>
              <a:rPr lang="zh-CN" altLang="en-US">
                <a:latin typeface="仿宋_GB2312" pitchFamily="49" charset="-122"/>
              </a:rPr>
              <a:t>公司业务战略明晰</a:t>
            </a:r>
          </a:p>
        </p:txBody>
      </p:sp>
      <p:sp>
        <p:nvSpPr>
          <p:cNvPr id="11274" name="Line 11"/>
          <p:cNvSpPr>
            <a:spLocks noChangeShapeType="1"/>
          </p:cNvSpPr>
          <p:nvPr/>
        </p:nvSpPr>
        <p:spPr bwMode="auto">
          <a:xfrm>
            <a:off x="1652588" y="3200400"/>
            <a:ext cx="1587" cy="228600"/>
          </a:xfrm>
          <a:prstGeom prst="line">
            <a:avLst/>
          </a:prstGeom>
          <a:noFill/>
          <a:ln w="9525">
            <a:solidFill>
              <a:schemeClr val="hlink"/>
            </a:solidFill>
            <a:round/>
            <a:headEnd/>
            <a:tailEnd type="triangle" w="med" len="med"/>
          </a:ln>
        </p:spPr>
        <p:txBody>
          <a:bodyPr/>
          <a:lstStyle/>
          <a:p>
            <a:endParaRPr lang="zh-CN" altLang="en-US"/>
          </a:p>
        </p:txBody>
      </p:sp>
      <p:sp>
        <p:nvSpPr>
          <p:cNvPr id="11275" name="Line 12"/>
          <p:cNvSpPr>
            <a:spLocks noChangeShapeType="1"/>
          </p:cNvSpPr>
          <p:nvPr/>
        </p:nvSpPr>
        <p:spPr bwMode="auto">
          <a:xfrm>
            <a:off x="1652588" y="3810000"/>
            <a:ext cx="1587" cy="228600"/>
          </a:xfrm>
          <a:prstGeom prst="line">
            <a:avLst/>
          </a:prstGeom>
          <a:noFill/>
          <a:ln w="9525">
            <a:solidFill>
              <a:schemeClr val="hlink"/>
            </a:solidFill>
            <a:round/>
            <a:headEnd/>
            <a:tailEnd type="triangle" w="med" len="med"/>
          </a:ln>
        </p:spPr>
        <p:txBody>
          <a:bodyPr/>
          <a:lstStyle/>
          <a:p>
            <a:endParaRPr lang="zh-CN" altLang="en-US"/>
          </a:p>
        </p:txBody>
      </p:sp>
      <p:sp>
        <p:nvSpPr>
          <p:cNvPr id="11276" name="Line 13"/>
          <p:cNvSpPr>
            <a:spLocks noChangeShapeType="1"/>
          </p:cNvSpPr>
          <p:nvPr/>
        </p:nvSpPr>
        <p:spPr bwMode="auto">
          <a:xfrm>
            <a:off x="1654175" y="4419600"/>
            <a:ext cx="1588" cy="228600"/>
          </a:xfrm>
          <a:prstGeom prst="line">
            <a:avLst/>
          </a:prstGeom>
          <a:noFill/>
          <a:ln w="9525">
            <a:solidFill>
              <a:schemeClr val="hlink"/>
            </a:solidFill>
            <a:round/>
            <a:headEnd/>
            <a:tailEnd type="triangle" w="med" len="med"/>
          </a:ln>
        </p:spPr>
        <p:txBody>
          <a:bodyPr/>
          <a:lstStyle/>
          <a:p>
            <a:endParaRPr lang="zh-CN" altLang="en-US"/>
          </a:p>
        </p:txBody>
      </p:sp>
      <p:sp>
        <p:nvSpPr>
          <p:cNvPr id="11277" name="Rectangle 23"/>
          <p:cNvSpPr>
            <a:spLocks noChangeArrowheads="1"/>
          </p:cNvSpPr>
          <p:nvPr/>
        </p:nvSpPr>
        <p:spPr bwMode="auto">
          <a:xfrm>
            <a:off x="4891088" y="3429000"/>
            <a:ext cx="1898650" cy="381000"/>
          </a:xfrm>
          <a:prstGeom prst="rect">
            <a:avLst/>
          </a:prstGeom>
          <a:solidFill>
            <a:schemeClr val="hlink"/>
          </a:solidFill>
          <a:ln w="9525">
            <a:solidFill>
              <a:schemeClr val="hlink"/>
            </a:solidFill>
            <a:miter lim="800000"/>
            <a:headEnd/>
            <a:tailEnd/>
          </a:ln>
        </p:spPr>
        <p:txBody>
          <a:bodyPr wrap="none" anchor="ctr"/>
          <a:lstStyle/>
          <a:p>
            <a:r>
              <a:rPr lang="zh-CN" altLang="en-US"/>
              <a:t>持股人员范围确定</a:t>
            </a:r>
          </a:p>
        </p:txBody>
      </p:sp>
      <p:sp>
        <p:nvSpPr>
          <p:cNvPr id="11278" name="Line 24"/>
          <p:cNvSpPr>
            <a:spLocks noChangeShapeType="1"/>
          </p:cNvSpPr>
          <p:nvPr/>
        </p:nvSpPr>
        <p:spPr bwMode="auto">
          <a:xfrm>
            <a:off x="5840413" y="3200400"/>
            <a:ext cx="1587" cy="228600"/>
          </a:xfrm>
          <a:prstGeom prst="line">
            <a:avLst/>
          </a:prstGeom>
          <a:noFill/>
          <a:ln w="9525">
            <a:solidFill>
              <a:schemeClr val="hlink"/>
            </a:solidFill>
            <a:round/>
            <a:headEnd/>
            <a:tailEnd type="triangle" w="med" len="med"/>
          </a:ln>
        </p:spPr>
        <p:txBody>
          <a:bodyPr/>
          <a:lstStyle/>
          <a:p>
            <a:endParaRPr lang="zh-CN" altLang="en-US"/>
          </a:p>
        </p:txBody>
      </p:sp>
      <p:sp>
        <p:nvSpPr>
          <p:cNvPr id="11279" name="Line 25"/>
          <p:cNvSpPr>
            <a:spLocks noChangeShapeType="1"/>
          </p:cNvSpPr>
          <p:nvPr/>
        </p:nvSpPr>
        <p:spPr bwMode="auto">
          <a:xfrm>
            <a:off x="5840413" y="3810000"/>
            <a:ext cx="1587" cy="228600"/>
          </a:xfrm>
          <a:prstGeom prst="line">
            <a:avLst/>
          </a:prstGeom>
          <a:noFill/>
          <a:ln w="9525">
            <a:solidFill>
              <a:schemeClr val="hlink"/>
            </a:solidFill>
            <a:round/>
            <a:headEnd/>
            <a:tailEnd type="triangle" w="med" len="med"/>
          </a:ln>
        </p:spPr>
        <p:txBody>
          <a:bodyPr/>
          <a:lstStyle/>
          <a:p>
            <a:endParaRPr lang="zh-CN" altLang="en-US"/>
          </a:p>
        </p:txBody>
      </p:sp>
      <p:sp>
        <p:nvSpPr>
          <p:cNvPr id="11280" name="Rectangle 26"/>
          <p:cNvSpPr>
            <a:spLocks noChangeArrowheads="1"/>
          </p:cNvSpPr>
          <p:nvPr/>
        </p:nvSpPr>
        <p:spPr bwMode="auto">
          <a:xfrm>
            <a:off x="4881563" y="4038600"/>
            <a:ext cx="1919287" cy="381000"/>
          </a:xfrm>
          <a:prstGeom prst="rect">
            <a:avLst/>
          </a:prstGeom>
          <a:solidFill>
            <a:schemeClr val="hlink"/>
          </a:solidFill>
          <a:ln w="9525">
            <a:solidFill>
              <a:schemeClr val="hlink"/>
            </a:solidFill>
            <a:miter lim="800000"/>
            <a:headEnd/>
            <a:tailEnd/>
          </a:ln>
        </p:spPr>
        <p:txBody>
          <a:bodyPr wrap="none" anchor="ctr"/>
          <a:lstStyle/>
          <a:p>
            <a:r>
              <a:rPr lang="zh-CN" altLang="en-US"/>
              <a:t>持股人员层级划分</a:t>
            </a:r>
          </a:p>
        </p:txBody>
      </p:sp>
      <p:sp>
        <p:nvSpPr>
          <p:cNvPr id="11281" name="Rectangle 27"/>
          <p:cNvSpPr>
            <a:spLocks noChangeArrowheads="1"/>
          </p:cNvSpPr>
          <p:nvPr/>
        </p:nvSpPr>
        <p:spPr bwMode="auto">
          <a:xfrm>
            <a:off x="4886325" y="2819400"/>
            <a:ext cx="1909763" cy="381000"/>
          </a:xfrm>
          <a:prstGeom prst="rect">
            <a:avLst/>
          </a:prstGeom>
          <a:solidFill>
            <a:schemeClr val="hlink"/>
          </a:solidFill>
          <a:ln w="9525">
            <a:solidFill>
              <a:schemeClr val="hlink"/>
            </a:solidFill>
            <a:miter lim="800000"/>
            <a:headEnd/>
            <a:tailEnd/>
          </a:ln>
        </p:spPr>
        <p:txBody>
          <a:bodyPr wrap="none" anchor="ctr"/>
          <a:lstStyle/>
          <a:p>
            <a:r>
              <a:rPr lang="zh-CN" altLang="en-US">
                <a:latin typeface="仿宋_GB2312" pitchFamily="49" charset="-122"/>
              </a:rPr>
              <a:t>岗位优化调整</a:t>
            </a:r>
          </a:p>
        </p:txBody>
      </p:sp>
      <p:sp>
        <p:nvSpPr>
          <p:cNvPr id="11282" name="Rectangle 28"/>
          <p:cNvSpPr>
            <a:spLocks noChangeArrowheads="1"/>
          </p:cNvSpPr>
          <p:nvPr/>
        </p:nvSpPr>
        <p:spPr bwMode="auto">
          <a:xfrm>
            <a:off x="6991350" y="4038600"/>
            <a:ext cx="1706563" cy="381000"/>
          </a:xfrm>
          <a:prstGeom prst="rect">
            <a:avLst/>
          </a:prstGeom>
          <a:solidFill>
            <a:schemeClr val="hlink"/>
          </a:solidFill>
          <a:ln w="9525">
            <a:solidFill>
              <a:schemeClr val="hlink"/>
            </a:solidFill>
            <a:miter lim="800000"/>
            <a:headEnd/>
            <a:tailEnd/>
          </a:ln>
        </p:spPr>
        <p:txBody>
          <a:bodyPr wrap="none" anchor="ctr"/>
          <a:lstStyle/>
          <a:p>
            <a:pPr eaLnBrk="0" hangingPunct="0"/>
            <a:r>
              <a:rPr lang="zh-CN" altLang="en-US"/>
              <a:t>激励模式的选择</a:t>
            </a:r>
          </a:p>
        </p:txBody>
      </p:sp>
      <p:sp>
        <p:nvSpPr>
          <p:cNvPr id="11283" name="Rectangle 29"/>
          <p:cNvSpPr>
            <a:spLocks noChangeArrowheads="1"/>
          </p:cNvSpPr>
          <p:nvPr/>
        </p:nvSpPr>
        <p:spPr bwMode="auto">
          <a:xfrm>
            <a:off x="6991350" y="2819400"/>
            <a:ext cx="1706563" cy="381000"/>
          </a:xfrm>
          <a:prstGeom prst="rect">
            <a:avLst/>
          </a:prstGeom>
          <a:solidFill>
            <a:schemeClr val="hlink"/>
          </a:solidFill>
          <a:ln w="9525">
            <a:solidFill>
              <a:schemeClr val="hlink"/>
            </a:solidFill>
            <a:miter lim="800000"/>
            <a:headEnd/>
            <a:tailEnd/>
          </a:ln>
        </p:spPr>
        <p:txBody>
          <a:bodyPr wrap="none" anchor="ctr"/>
          <a:lstStyle/>
          <a:p>
            <a:r>
              <a:rPr lang="zh-CN" altLang="en-US">
                <a:latin typeface="仿宋_GB2312" pitchFamily="49" charset="-122"/>
              </a:rPr>
              <a:t>激励人员范围确定</a:t>
            </a:r>
          </a:p>
        </p:txBody>
      </p:sp>
      <p:sp>
        <p:nvSpPr>
          <p:cNvPr id="11284" name="Rectangle 30"/>
          <p:cNvSpPr>
            <a:spLocks noChangeArrowheads="1"/>
          </p:cNvSpPr>
          <p:nvPr/>
        </p:nvSpPr>
        <p:spPr bwMode="auto">
          <a:xfrm>
            <a:off x="6991350" y="3429000"/>
            <a:ext cx="1706563" cy="381000"/>
          </a:xfrm>
          <a:prstGeom prst="rect">
            <a:avLst/>
          </a:prstGeom>
          <a:solidFill>
            <a:schemeClr val="hlink"/>
          </a:solidFill>
          <a:ln w="9525">
            <a:solidFill>
              <a:schemeClr val="hlink"/>
            </a:solidFill>
            <a:miter lim="800000"/>
            <a:headEnd/>
            <a:tailEnd/>
          </a:ln>
        </p:spPr>
        <p:txBody>
          <a:bodyPr wrap="none" anchor="ctr"/>
          <a:lstStyle/>
          <a:p>
            <a:r>
              <a:rPr lang="zh-CN" altLang="en-US">
                <a:latin typeface="仿宋_GB2312" pitchFamily="49" charset="-122"/>
              </a:rPr>
              <a:t>考核指标的确定</a:t>
            </a:r>
          </a:p>
        </p:txBody>
      </p:sp>
      <p:sp>
        <p:nvSpPr>
          <p:cNvPr id="11285" name="Rectangle 31"/>
          <p:cNvSpPr>
            <a:spLocks noChangeArrowheads="1"/>
          </p:cNvSpPr>
          <p:nvPr/>
        </p:nvSpPr>
        <p:spPr bwMode="auto">
          <a:xfrm>
            <a:off x="6991350" y="4648200"/>
            <a:ext cx="1706563" cy="381000"/>
          </a:xfrm>
          <a:prstGeom prst="rect">
            <a:avLst/>
          </a:prstGeom>
          <a:solidFill>
            <a:schemeClr val="hlink"/>
          </a:solidFill>
          <a:ln w="9525">
            <a:solidFill>
              <a:schemeClr val="hlink"/>
            </a:solidFill>
            <a:miter lim="800000"/>
            <a:headEnd/>
            <a:tailEnd/>
          </a:ln>
        </p:spPr>
        <p:txBody>
          <a:bodyPr wrap="none" anchor="ctr"/>
          <a:lstStyle/>
          <a:p>
            <a:r>
              <a:rPr lang="zh-CN" altLang="en-US"/>
              <a:t>授予及行权的条件</a:t>
            </a:r>
          </a:p>
        </p:txBody>
      </p:sp>
      <p:sp>
        <p:nvSpPr>
          <p:cNvPr id="11286" name="Line 32"/>
          <p:cNvSpPr>
            <a:spLocks noChangeShapeType="1"/>
          </p:cNvSpPr>
          <p:nvPr/>
        </p:nvSpPr>
        <p:spPr bwMode="auto">
          <a:xfrm>
            <a:off x="7845425" y="3200400"/>
            <a:ext cx="1588" cy="228600"/>
          </a:xfrm>
          <a:prstGeom prst="line">
            <a:avLst/>
          </a:prstGeom>
          <a:noFill/>
          <a:ln w="9525">
            <a:solidFill>
              <a:schemeClr val="hlink"/>
            </a:solidFill>
            <a:round/>
            <a:headEnd/>
            <a:tailEnd type="triangle" w="med" len="med"/>
          </a:ln>
        </p:spPr>
        <p:txBody>
          <a:bodyPr/>
          <a:lstStyle/>
          <a:p>
            <a:endParaRPr lang="zh-CN" altLang="en-US"/>
          </a:p>
        </p:txBody>
      </p:sp>
      <p:sp>
        <p:nvSpPr>
          <p:cNvPr id="11287" name="Line 33"/>
          <p:cNvSpPr>
            <a:spLocks noChangeShapeType="1"/>
          </p:cNvSpPr>
          <p:nvPr/>
        </p:nvSpPr>
        <p:spPr bwMode="auto">
          <a:xfrm>
            <a:off x="7845425" y="3810000"/>
            <a:ext cx="1588" cy="228600"/>
          </a:xfrm>
          <a:prstGeom prst="line">
            <a:avLst/>
          </a:prstGeom>
          <a:noFill/>
          <a:ln w="9525">
            <a:solidFill>
              <a:schemeClr val="hlink"/>
            </a:solidFill>
            <a:round/>
            <a:headEnd/>
            <a:tailEnd type="triangle" w="med" len="med"/>
          </a:ln>
        </p:spPr>
        <p:txBody>
          <a:bodyPr/>
          <a:lstStyle/>
          <a:p>
            <a:endParaRPr lang="zh-CN" altLang="en-US"/>
          </a:p>
        </p:txBody>
      </p:sp>
      <p:sp>
        <p:nvSpPr>
          <p:cNvPr id="11288" name="Line 34"/>
          <p:cNvSpPr>
            <a:spLocks noChangeShapeType="1"/>
          </p:cNvSpPr>
          <p:nvPr/>
        </p:nvSpPr>
        <p:spPr bwMode="auto">
          <a:xfrm>
            <a:off x="7845425" y="4419600"/>
            <a:ext cx="1588" cy="228600"/>
          </a:xfrm>
          <a:prstGeom prst="line">
            <a:avLst/>
          </a:prstGeom>
          <a:noFill/>
          <a:ln w="9525">
            <a:solidFill>
              <a:schemeClr val="hlink"/>
            </a:solidFill>
            <a:round/>
            <a:headEnd/>
            <a:tailEnd type="triangle" w="med" len="med"/>
          </a:ln>
        </p:spPr>
        <p:txBody>
          <a:bodyPr/>
          <a:lstStyle/>
          <a:p>
            <a:endParaRPr lang="zh-CN" altLang="en-US"/>
          </a:p>
        </p:txBody>
      </p:sp>
      <p:sp>
        <p:nvSpPr>
          <p:cNvPr id="11289" name="Rectangle 37"/>
          <p:cNvSpPr>
            <a:spLocks noChangeArrowheads="1"/>
          </p:cNvSpPr>
          <p:nvPr/>
        </p:nvSpPr>
        <p:spPr bwMode="auto">
          <a:xfrm>
            <a:off x="4883150" y="4648200"/>
            <a:ext cx="1919288" cy="381000"/>
          </a:xfrm>
          <a:prstGeom prst="rect">
            <a:avLst/>
          </a:prstGeom>
          <a:solidFill>
            <a:schemeClr val="hlink"/>
          </a:solidFill>
          <a:ln w="9525">
            <a:solidFill>
              <a:schemeClr val="hlink"/>
            </a:solidFill>
            <a:miter lim="800000"/>
            <a:headEnd/>
            <a:tailEnd/>
          </a:ln>
        </p:spPr>
        <p:txBody>
          <a:bodyPr wrap="none" anchor="ctr"/>
          <a:lstStyle/>
          <a:p>
            <a:r>
              <a:rPr lang="zh-CN" altLang="en-US"/>
              <a:t>各层级持股比例确定</a:t>
            </a:r>
          </a:p>
        </p:txBody>
      </p:sp>
      <p:cxnSp>
        <p:nvCxnSpPr>
          <p:cNvPr id="11290" name="AutoShape 38"/>
          <p:cNvCxnSpPr>
            <a:cxnSpLocks noChangeShapeType="1"/>
            <a:stCxn id="11280" idx="2"/>
            <a:endCxn id="11289" idx="0"/>
          </p:cNvCxnSpPr>
          <p:nvPr/>
        </p:nvCxnSpPr>
        <p:spPr bwMode="auto">
          <a:xfrm rot="16200000" flipH="1">
            <a:off x="5728494" y="4533106"/>
            <a:ext cx="228600" cy="1588"/>
          </a:xfrm>
          <a:prstGeom prst="bentConnector3">
            <a:avLst>
              <a:gd name="adj1" fmla="val 50000"/>
            </a:avLst>
          </a:prstGeom>
          <a:noFill/>
          <a:ln w="9525">
            <a:solidFill>
              <a:schemeClr val="hlink"/>
            </a:solidFill>
            <a:miter lim="800000"/>
            <a:headEnd/>
            <a:tailEnd type="triangle" w="med" len="med"/>
          </a:ln>
        </p:spPr>
      </p:cxnSp>
      <p:sp>
        <p:nvSpPr>
          <p:cNvPr id="11291" name="AutoShape 41"/>
          <p:cNvSpPr>
            <a:spLocks noChangeArrowheads="1"/>
          </p:cNvSpPr>
          <p:nvPr/>
        </p:nvSpPr>
        <p:spPr bwMode="auto">
          <a:xfrm>
            <a:off x="2576513" y="1676400"/>
            <a:ext cx="2341562" cy="685800"/>
          </a:xfrm>
          <a:prstGeom prst="chevron">
            <a:avLst>
              <a:gd name="adj" fmla="val 85359"/>
            </a:avLst>
          </a:prstGeom>
          <a:solidFill>
            <a:srgbClr val="6699FF"/>
          </a:solidFill>
          <a:ln w="9525">
            <a:solidFill>
              <a:srgbClr val="6699FF"/>
            </a:solidFill>
            <a:miter lim="800000"/>
            <a:headEnd/>
            <a:tailEnd/>
          </a:ln>
        </p:spPr>
        <p:txBody>
          <a:bodyPr wrap="none" anchor="ctr"/>
          <a:lstStyle/>
          <a:p>
            <a:r>
              <a:rPr lang="en-US" altLang="zh-CN" sz="1800" b="1">
                <a:latin typeface="仿宋_GB2312" pitchFamily="49" charset="-122"/>
              </a:rPr>
              <a:t>     </a:t>
            </a:r>
            <a:r>
              <a:rPr lang="zh-CN" altLang="en-US" sz="1800" b="1">
                <a:latin typeface="仿宋_GB2312" pitchFamily="49" charset="-122"/>
              </a:rPr>
              <a:t>股权结构设计</a:t>
            </a:r>
          </a:p>
        </p:txBody>
      </p:sp>
      <p:sp>
        <p:nvSpPr>
          <p:cNvPr id="11292" name="Rectangle 42"/>
          <p:cNvSpPr>
            <a:spLocks noChangeArrowheads="1"/>
          </p:cNvSpPr>
          <p:nvPr/>
        </p:nvSpPr>
        <p:spPr bwMode="auto">
          <a:xfrm>
            <a:off x="2806700" y="3429000"/>
            <a:ext cx="1898650" cy="381000"/>
          </a:xfrm>
          <a:prstGeom prst="rect">
            <a:avLst/>
          </a:prstGeom>
          <a:solidFill>
            <a:schemeClr val="hlink"/>
          </a:solidFill>
          <a:ln w="9525">
            <a:solidFill>
              <a:schemeClr val="hlink"/>
            </a:solidFill>
            <a:miter lim="800000"/>
            <a:headEnd/>
            <a:tailEnd/>
          </a:ln>
        </p:spPr>
        <p:txBody>
          <a:bodyPr wrap="none" anchor="ctr"/>
          <a:lstStyle/>
          <a:p>
            <a:r>
              <a:rPr lang="zh-CN" altLang="en-US">
                <a:latin typeface="仿宋_GB2312" pitchFamily="49" charset="-122"/>
              </a:rPr>
              <a:t>公司预留股份处理</a:t>
            </a:r>
          </a:p>
        </p:txBody>
      </p:sp>
      <p:sp>
        <p:nvSpPr>
          <p:cNvPr id="11293" name="Line 43"/>
          <p:cNvSpPr>
            <a:spLocks noChangeShapeType="1"/>
          </p:cNvSpPr>
          <p:nvPr/>
        </p:nvSpPr>
        <p:spPr bwMode="auto">
          <a:xfrm>
            <a:off x="3756025" y="3200400"/>
            <a:ext cx="1588" cy="228600"/>
          </a:xfrm>
          <a:prstGeom prst="line">
            <a:avLst/>
          </a:prstGeom>
          <a:noFill/>
          <a:ln w="9525">
            <a:solidFill>
              <a:schemeClr val="hlink"/>
            </a:solidFill>
            <a:round/>
            <a:headEnd/>
            <a:tailEnd type="triangle" w="med" len="med"/>
          </a:ln>
        </p:spPr>
        <p:txBody>
          <a:bodyPr/>
          <a:lstStyle/>
          <a:p>
            <a:endParaRPr lang="zh-CN" altLang="en-US"/>
          </a:p>
        </p:txBody>
      </p:sp>
      <p:sp>
        <p:nvSpPr>
          <p:cNvPr id="11294" name="Rectangle 46"/>
          <p:cNvSpPr>
            <a:spLocks noChangeArrowheads="1"/>
          </p:cNvSpPr>
          <p:nvPr/>
        </p:nvSpPr>
        <p:spPr bwMode="auto">
          <a:xfrm>
            <a:off x="2801938" y="2819400"/>
            <a:ext cx="1909762" cy="381000"/>
          </a:xfrm>
          <a:prstGeom prst="rect">
            <a:avLst/>
          </a:prstGeom>
          <a:solidFill>
            <a:schemeClr val="hlink"/>
          </a:solidFill>
          <a:ln w="9525">
            <a:solidFill>
              <a:schemeClr val="hlink"/>
            </a:solidFill>
            <a:miter lim="800000"/>
            <a:headEnd/>
            <a:tailEnd/>
          </a:ln>
        </p:spPr>
        <p:txBody>
          <a:bodyPr wrap="none" anchor="ctr"/>
          <a:lstStyle/>
          <a:p>
            <a:r>
              <a:rPr lang="zh-CN" altLang="en-US">
                <a:latin typeface="仿宋_GB2312" pitchFamily="49" charset="-122"/>
              </a:rPr>
              <a:t>公司股权结构方案</a:t>
            </a:r>
          </a:p>
        </p:txBody>
      </p:sp>
      <p:sp>
        <p:nvSpPr>
          <p:cNvPr id="11295" name="Rectangle 49"/>
          <p:cNvSpPr>
            <a:spLocks noChangeArrowheads="1"/>
          </p:cNvSpPr>
          <p:nvPr/>
        </p:nvSpPr>
        <p:spPr bwMode="auto">
          <a:xfrm>
            <a:off x="4883150" y="5241925"/>
            <a:ext cx="1919288" cy="381000"/>
          </a:xfrm>
          <a:prstGeom prst="rect">
            <a:avLst/>
          </a:prstGeom>
          <a:solidFill>
            <a:schemeClr val="hlink"/>
          </a:solidFill>
          <a:ln w="9525">
            <a:solidFill>
              <a:schemeClr val="hlink"/>
            </a:solidFill>
            <a:miter lim="800000"/>
            <a:headEnd/>
            <a:tailEnd/>
          </a:ln>
        </p:spPr>
        <p:txBody>
          <a:bodyPr wrap="none" anchor="ctr"/>
          <a:lstStyle/>
          <a:p>
            <a:r>
              <a:rPr lang="zh-CN" altLang="en-US"/>
              <a:t>员工认股及持股方式</a:t>
            </a:r>
            <a:endParaRPr lang="zh-CN" altLang="en-US">
              <a:latin typeface="仿宋_GB2312" pitchFamily="49" charset="-122"/>
            </a:endParaRPr>
          </a:p>
        </p:txBody>
      </p:sp>
      <p:cxnSp>
        <p:nvCxnSpPr>
          <p:cNvPr id="11296" name="AutoShape 50"/>
          <p:cNvCxnSpPr>
            <a:cxnSpLocks noChangeShapeType="1"/>
            <a:endCxn id="11295" idx="0"/>
          </p:cNvCxnSpPr>
          <p:nvPr/>
        </p:nvCxnSpPr>
        <p:spPr bwMode="auto">
          <a:xfrm rot="16200000" flipH="1">
            <a:off x="5728494" y="5126831"/>
            <a:ext cx="228600" cy="1588"/>
          </a:xfrm>
          <a:prstGeom prst="bentConnector3">
            <a:avLst>
              <a:gd name="adj1" fmla="val 50000"/>
            </a:avLst>
          </a:prstGeom>
          <a:noFill/>
          <a:ln w="9525">
            <a:solidFill>
              <a:schemeClr val="hlink"/>
            </a:solidFill>
            <a:miter lim="800000"/>
            <a:headEnd/>
            <a:tailEnd type="triangle" w="med" len="med"/>
          </a:ln>
        </p:spPr>
      </p:cxnSp>
      <p:sp>
        <p:nvSpPr>
          <p:cNvPr id="11297" name="Rectangle 51"/>
          <p:cNvSpPr>
            <a:spLocks noChangeArrowheads="1"/>
          </p:cNvSpPr>
          <p:nvPr/>
        </p:nvSpPr>
        <p:spPr bwMode="auto">
          <a:xfrm>
            <a:off x="6991350" y="5249863"/>
            <a:ext cx="1706563" cy="381000"/>
          </a:xfrm>
          <a:prstGeom prst="rect">
            <a:avLst/>
          </a:prstGeom>
          <a:solidFill>
            <a:schemeClr val="hlink"/>
          </a:solidFill>
          <a:ln w="9525">
            <a:solidFill>
              <a:schemeClr val="hlink"/>
            </a:solidFill>
            <a:miter lim="800000"/>
            <a:headEnd/>
            <a:tailEnd/>
          </a:ln>
        </p:spPr>
        <p:txBody>
          <a:bodyPr wrap="none" anchor="ctr"/>
          <a:lstStyle/>
          <a:p>
            <a:r>
              <a:rPr lang="zh-CN" altLang="en-US"/>
              <a:t>奖励股份的管理</a:t>
            </a:r>
          </a:p>
        </p:txBody>
      </p:sp>
      <p:sp>
        <p:nvSpPr>
          <p:cNvPr id="11298" name="Line 52"/>
          <p:cNvSpPr>
            <a:spLocks noChangeShapeType="1"/>
          </p:cNvSpPr>
          <p:nvPr/>
        </p:nvSpPr>
        <p:spPr bwMode="auto">
          <a:xfrm>
            <a:off x="7845425" y="5013325"/>
            <a:ext cx="1588" cy="228600"/>
          </a:xfrm>
          <a:prstGeom prst="line">
            <a:avLst/>
          </a:prstGeom>
          <a:noFill/>
          <a:ln w="9525">
            <a:solidFill>
              <a:schemeClr val="hlink"/>
            </a:solidFill>
            <a:round/>
            <a:headEnd/>
            <a:tailEnd type="triangle" w="med" len="med"/>
          </a:ln>
        </p:spPr>
        <p:txBody>
          <a:bodyPr/>
          <a:lstStyle/>
          <a:p>
            <a:endParaRPr lang="zh-CN" altLang="en-US"/>
          </a:p>
        </p:txBody>
      </p:sp>
      <p:sp>
        <p:nvSpPr>
          <p:cNvPr id="11299" name="Rectangle 55"/>
          <p:cNvSpPr>
            <a:spLocks noChangeArrowheads="1"/>
          </p:cNvSpPr>
          <p:nvPr/>
        </p:nvSpPr>
        <p:spPr bwMode="auto">
          <a:xfrm>
            <a:off x="4883150" y="5876925"/>
            <a:ext cx="1919288" cy="381000"/>
          </a:xfrm>
          <a:prstGeom prst="rect">
            <a:avLst/>
          </a:prstGeom>
          <a:solidFill>
            <a:schemeClr val="hlink"/>
          </a:solidFill>
          <a:ln w="9525">
            <a:solidFill>
              <a:schemeClr val="hlink"/>
            </a:solidFill>
            <a:miter lim="800000"/>
            <a:headEnd/>
            <a:tailEnd/>
          </a:ln>
        </p:spPr>
        <p:txBody>
          <a:bodyPr wrap="none" anchor="ctr"/>
          <a:lstStyle/>
          <a:p>
            <a:r>
              <a:rPr lang="zh-CN" altLang="en-US">
                <a:latin typeface="仿宋_GB2312" pitchFamily="49" charset="-122"/>
              </a:rPr>
              <a:t>员工股份的管理</a:t>
            </a:r>
          </a:p>
        </p:txBody>
      </p:sp>
      <p:cxnSp>
        <p:nvCxnSpPr>
          <p:cNvPr id="11300" name="AutoShape 56"/>
          <p:cNvCxnSpPr>
            <a:cxnSpLocks noChangeShapeType="1"/>
            <a:endCxn id="11299" idx="0"/>
          </p:cNvCxnSpPr>
          <p:nvPr/>
        </p:nvCxnSpPr>
        <p:spPr bwMode="auto">
          <a:xfrm rot="16200000" flipH="1">
            <a:off x="5728494" y="5761831"/>
            <a:ext cx="228600" cy="1588"/>
          </a:xfrm>
          <a:prstGeom prst="bentConnector3">
            <a:avLst>
              <a:gd name="adj1" fmla="val 50000"/>
            </a:avLst>
          </a:prstGeom>
          <a:noFill/>
          <a:ln w="9525">
            <a:solidFill>
              <a:schemeClr val="hlink"/>
            </a:solidFill>
            <a:miter lim="800000"/>
            <a:headEnd/>
            <a:tailEnd type="triangle" w="med" len="med"/>
          </a:ln>
        </p:spPr>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type="title"/>
          </p:nvPr>
        </p:nvSpPr>
        <p:spPr>
          <a:xfrm>
            <a:off x="415925" y="476250"/>
            <a:ext cx="9074150" cy="865188"/>
          </a:xfrm>
          <a:noFill/>
        </p:spPr>
        <p:txBody>
          <a:bodyPr/>
          <a:lstStyle/>
          <a:p>
            <a:pPr eaLnBrk="1" hangingPunct="1"/>
            <a:r>
              <a:rPr lang="zh-CN" altLang="en-US" sz="2400" smtClean="0"/>
              <a:t>项目启动后，新华信将首先在集团内部进行深入访谈，全面了解得汇实业目前的集团管理及各项业务的现状。</a:t>
            </a:r>
          </a:p>
        </p:txBody>
      </p:sp>
      <p:sp>
        <p:nvSpPr>
          <p:cNvPr id="12291" name="Text Box 76"/>
          <p:cNvSpPr txBox="1">
            <a:spLocks noChangeArrowheads="1"/>
          </p:cNvSpPr>
          <p:nvPr/>
        </p:nvSpPr>
        <p:spPr bwMode="auto">
          <a:xfrm>
            <a:off x="1431925" y="1581150"/>
            <a:ext cx="2284413" cy="2362200"/>
          </a:xfrm>
          <a:prstGeom prst="rect">
            <a:avLst/>
          </a:prstGeom>
          <a:noFill/>
          <a:ln w="28575" cap="sq">
            <a:solidFill>
              <a:schemeClr val="hlink"/>
            </a:solidFill>
            <a:miter lim="800000"/>
            <a:headEnd type="none" w="sm" len="sm"/>
            <a:tailEnd type="none" w="sm" len="sm"/>
          </a:ln>
        </p:spPr>
        <p:txBody>
          <a:bodyPr/>
          <a:lstStyle/>
          <a:p>
            <a:pPr algn="l">
              <a:lnSpc>
                <a:spcPct val="110000"/>
              </a:lnSpc>
            </a:pPr>
            <a:r>
              <a:rPr lang="zh-CN" altLang="en-US" sz="1400" b="1">
                <a:solidFill>
                  <a:srgbClr val="000000"/>
                </a:solidFill>
                <a:latin typeface="仿宋_GB2312" pitchFamily="49" charset="-122"/>
              </a:rPr>
              <a:t>企业组织及管理：</a:t>
            </a:r>
          </a:p>
          <a:p>
            <a:pPr algn="l">
              <a:buFontTx/>
              <a:buChar char="•"/>
            </a:pPr>
            <a:r>
              <a:rPr lang="zh-CN" altLang="en-US" sz="1400"/>
              <a:t>集团组织结构</a:t>
            </a:r>
          </a:p>
          <a:p>
            <a:pPr algn="l">
              <a:buFontTx/>
              <a:buChar char="•"/>
            </a:pPr>
            <a:r>
              <a:rPr lang="zh-CN" altLang="en-US" sz="1400"/>
              <a:t>部门及岗位职责</a:t>
            </a:r>
          </a:p>
          <a:p>
            <a:pPr algn="l">
              <a:buFontTx/>
              <a:buChar char="•"/>
            </a:pPr>
            <a:r>
              <a:rPr lang="zh-CN" altLang="en-US" sz="1400"/>
              <a:t>集团管理制度和流程</a:t>
            </a:r>
          </a:p>
          <a:p>
            <a:pPr algn="l">
              <a:buFontTx/>
              <a:buChar char="•"/>
            </a:pPr>
            <a:r>
              <a:rPr lang="zh-CN" altLang="en-US" sz="1400"/>
              <a:t>集团内部计划和控制</a:t>
            </a:r>
            <a:endParaRPr lang="zh-CN" altLang="en-US" sz="1400">
              <a:latin typeface="仿宋_GB2312" pitchFamily="49" charset="-122"/>
            </a:endParaRPr>
          </a:p>
          <a:p>
            <a:pPr algn="l">
              <a:lnSpc>
                <a:spcPct val="110000"/>
              </a:lnSpc>
              <a:buFontTx/>
              <a:buChar char="•"/>
            </a:pPr>
            <a:r>
              <a:rPr lang="zh-CN" altLang="en-US" sz="1400">
                <a:latin typeface="仿宋_GB2312" pitchFamily="49" charset="-122"/>
              </a:rPr>
              <a:t>集团对下属公司的管理模式</a:t>
            </a:r>
          </a:p>
          <a:p>
            <a:pPr algn="l">
              <a:lnSpc>
                <a:spcPct val="110000"/>
              </a:lnSpc>
            </a:pPr>
            <a:endParaRPr lang="en-US" altLang="zh-CN" sz="1400" b="1">
              <a:latin typeface="仿宋_GB2312" pitchFamily="49" charset="-122"/>
            </a:endParaRPr>
          </a:p>
        </p:txBody>
      </p:sp>
      <p:sp>
        <p:nvSpPr>
          <p:cNvPr id="12292" name="Text Box 77"/>
          <p:cNvSpPr txBox="1">
            <a:spLocks noChangeArrowheads="1"/>
          </p:cNvSpPr>
          <p:nvPr/>
        </p:nvSpPr>
        <p:spPr bwMode="auto">
          <a:xfrm>
            <a:off x="3787775" y="1581150"/>
            <a:ext cx="2214563" cy="2362200"/>
          </a:xfrm>
          <a:prstGeom prst="rect">
            <a:avLst/>
          </a:prstGeom>
          <a:noFill/>
          <a:ln w="28575" cap="sq">
            <a:solidFill>
              <a:schemeClr val="hlink"/>
            </a:solidFill>
            <a:miter lim="800000"/>
            <a:headEnd type="none" w="sm" len="sm"/>
            <a:tailEnd type="none" w="sm" len="sm"/>
          </a:ln>
        </p:spPr>
        <p:txBody>
          <a:bodyPr/>
          <a:lstStyle/>
          <a:p>
            <a:pPr algn="l">
              <a:lnSpc>
                <a:spcPct val="110000"/>
              </a:lnSpc>
            </a:pPr>
            <a:r>
              <a:rPr lang="zh-CN" altLang="en-US" sz="1400" b="1">
                <a:solidFill>
                  <a:srgbClr val="000000"/>
                </a:solidFill>
                <a:latin typeface="仿宋_GB2312" pitchFamily="49" charset="-122"/>
              </a:rPr>
              <a:t>市场营销方面：</a:t>
            </a:r>
          </a:p>
          <a:p>
            <a:pPr algn="l">
              <a:lnSpc>
                <a:spcPct val="110000"/>
              </a:lnSpc>
              <a:buFontTx/>
              <a:buChar char="•"/>
            </a:pPr>
            <a:r>
              <a:rPr lang="zh-CN" altLang="en-US" sz="1400">
                <a:latin typeface="仿宋_GB2312" pitchFamily="49" charset="-122"/>
              </a:rPr>
              <a:t>销售组织与管理</a:t>
            </a:r>
          </a:p>
          <a:p>
            <a:pPr algn="l">
              <a:lnSpc>
                <a:spcPct val="110000"/>
              </a:lnSpc>
              <a:buFontTx/>
              <a:buChar char="•"/>
            </a:pPr>
            <a:r>
              <a:rPr lang="zh-CN" altLang="en-US" sz="1400">
                <a:latin typeface="仿宋_GB2312" pitchFamily="49" charset="-122"/>
              </a:rPr>
              <a:t>市场占有率</a:t>
            </a:r>
          </a:p>
          <a:p>
            <a:pPr algn="l">
              <a:lnSpc>
                <a:spcPct val="110000"/>
              </a:lnSpc>
              <a:buFontTx/>
              <a:buChar char="•"/>
            </a:pPr>
            <a:r>
              <a:rPr lang="zh-CN" altLang="en-US" sz="1400">
                <a:latin typeface="仿宋_GB2312" pitchFamily="49" charset="-122"/>
              </a:rPr>
              <a:t>顾客满意度</a:t>
            </a:r>
          </a:p>
          <a:p>
            <a:pPr algn="l">
              <a:lnSpc>
                <a:spcPct val="110000"/>
              </a:lnSpc>
              <a:buFontTx/>
              <a:buChar char="•"/>
            </a:pPr>
            <a:r>
              <a:rPr lang="zh-CN" altLang="en-US" sz="1400">
                <a:latin typeface="仿宋_GB2312" pitchFamily="49" charset="-122"/>
              </a:rPr>
              <a:t>产品质量</a:t>
            </a:r>
          </a:p>
          <a:p>
            <a:pPr algn="l">
              <a:lnSpc>
                <a:spcPct val="110000"/>
              </a:lnSpc>
              <a:buFontTx/>
              <a:buChar char="•"/>
            </a:pPr>
            <a:r>
              <a:rPr lang="zh-CN" altLang="en-US" sz="1400">
                <a:latin typeface="仿宋_GB2312" pitchFamily="49" charset="-122"/>
              </a:rPr>
              <a:t>服务声誉</a:t>
            </a:r>
          </a:p>
          <a:p>
            <a:pPr algn="l">
              <a:lnSpc>
                <a:spcPct val="110000"/>
              </a:lnSpc>
              <a:buFontTx/>
              <a:buChar char="•"/>
            </a:pPr>
            <a:r>
              <a:rPr lang="zh-CN" altLang="en-US" sz="1400">
                <a:latin typeface="仿宋_GB2312" pitchFamily="49" charset="-122"/>
              </a:rPr>
              <a:t>市场促销</a:t>
            </a:r>
          </a:p>
          <a:p>
            <a:pPr algn="l">
              <a:lnSpc>
                <a:spcPct val="110000"/>
              </a:lnSpc>
              <a:buFontTx/>
              <a:buChar char="•"/>
            </a:pPr>
            <a:r>
              <a:rPr lang="zh-CN" altLang="en-US" sz="1400">
                <a:latin typeface="仿宋_GB2312" pitchFamily="49" charset="-122"/>
              </a:rPr>
              <a:t>品牌战略</a:t>
            </a:r>
          </a:p>
        </p:txBody>
      </p:sp>
      <p:sp>
        <p:nvSpPr>
          <p:cNvPr id="12293" name="Text Box 78"/>
          <p:cNvSpPr txBox="1">
            <a:spLocks noChangeArrowheads="1"/>
          </p:cNvSpPr>
          <p:nvPr/>
        </p:nvSpPr>
        <p:spPr bwMode="auto">
          <a:xfrm>
            <a:off x="6078538" y="1581150"/>
            <a:ext cx="2133600" cy="2362200"/>
          </a:xfrm>
          <a:prstGeom prst="rect">
            <a:avLst/>
          </a:prstGeom>
          <a:noFill/>
          <a:ln w="28575" cap="sq">
            <a:solidFill>
              <a:schemeClr val="hlink"/>
            </a:solidFill>
            <a:miter lim="800000"/>
            <a:headEnd type="none" w="sm" len="sm"/>
            <a:tailEnd type="none" w="sm" len="sm"/>
          </a:ln>
        </p:spPr>
        <p:txBody>
          <a:bodyPr/>
          <a:lstStyle/>
          <a:p>
            <a:pPr algn="l">
              <a:lnSpc>
                <a:spcPct val="110000"/>
              </a:lnSpc>
            </a:pPr>
            <a:r>
              <a:rPr lang="zh-CN" altLang="en-US" sz="1400" b="1">
                <a:latin typeface="仿宋_GB2312" pitchFamily="49" charset="-122"/>
              </a:rPr>
              <a:t>人力资源方面：</a:t>
            </a:r>
          </a:p>
          <a:p>
            <a:pPr algn="l">
              <a:lnSpc>
                <a:spcPct val="110000"/>
              </a:lnSpc>
              <a:buFontTx/>
              <a:buChar char="•"/>
            </a:pPr>
            <a:r>
              <a:rPr lang="zh-CN" altLang="en-US" sz="1400">
                <a:latin typeface="仿宋_GB2312" pitchFamily="49" charset="-122"/>
              </a:rPr>
              <a:t>员工年龄</a:t>
            </a:r>
          </a:p>
          <a:p>
            <a:pPr algn="l">
              <a:lnSpc>
                <a:spcPct val="110000"/>
              </a:lnSpc>
              <a:buFontTx/>
              <a:buChar char="•"/>
            </a:pPr>
            <a:r>
              <a:rPr lang="zh-CN" altLang="en-US" sz="1400">
                <a:latin typeface="仿宋_GB2312" pitchFamily="49" charset="-122"/>
              </a:rPr>
              <a:t>员工工作经验</a:t>
            </a:r>
          </a:p>
          <a:p>
            <a:pPr algn="l">
              <a:lnSpc>
                <a:spcPct val="110000"/>
              </a:lnSpc>
              <a:buFontTx/>
              <a:buChar char="•"/>
            </a:pPr>
            <a:r>
              <a:rPr lang="zh-CN" altLang="en-US" sz="1400">
                <a:latin typeface="仿宋_GB2312" pitchFamily="49" charset="-122"/>
              </a:rPr>
              <a:t>员工受教育程度</a:t>
            </a:r>
          </a:p>
          <a:p>
            <a:pPr algn="l">
              <a:lnSpc>
                <a:spcPct val="110000"/>
              </a:lnSpc>
              <a:buFontTx/>
              <a:buChar char="•"/>
            </a:pPr>
            <a:r>
              <a:rPr lang="zh-CN" altLang="en-US" sz="1400">
                <a:latin typeface="仿宋_GB2312" pitchFamily="49" charset="-122"/>
              </a:rPr>
              <a:t>团队协作性</a:t>
            </a:r>
          </a:p>
          <a:p>
            <a:pPr algn="l">
              <a:lnSpc>
                <a:spcPct val="110000"/>
              </a:lnSpc>
              <a:buFontTx/>
              <a:buChar char="•"/>
            </a:pPr>
            <a:r>
              <a:rPr lang="zh-CN" altLang="en-US" sz="1400">
                <a:latin typeface="仿宋_GB2312" pitchFamily="49" charset="-122"/>
              </a:rPr>
              <a:t>员工满意程度</a:t>
            </a:r>
          </a:p>
          <a:p>
            <a:pPr algn="l">
              <a:lnSpc>
                <a:spcPct val="110000"/>
              </a:lnSpc>
              <a:buFontTx/>
              <a:buChar char="•"/>
            </a:pPr>
            <a:r>
              <a:rPr lang="zh-CN" altLang="en-US" sz="1400">
                <a:latin typeface="仿宋_GB2312" pitchFamily="49" charset="-122"/>
              </a:rPr>
              <a:t>员工对企业认同程度</a:t>
            </a:r>
          </a:p>
        </p:txBody>
      </p:sp>
      <p:sp>
        <p:nvSpPr>
          <p:cNvPr id="12294" name="Text Box 79"/>
          <p:cNvSpPr txBox="1">
            <a:spLocks noChangeArrowheads="1"/>
          </p:cNvSpPr>
          <p:nvPr/>
        </p:nvSpPr>
        <p:spPr bwMode="auto">
          <a:xfrm>
            <a:off x="1430338" y="3948113"/>
            <a:ext cx="2286000" cy="2074862"/>
          </a:xfrm>
          <a:prstGeom prst="rect">
            <a:avLst/>
          </a:prstGeom>
          <a:noFill/>
          <a:ln w="28575" cap="sq">
            <a:solidFill>
              <a:schemeClr val="hlink"/>
            </a:solidFill>
            <a:miter lim="800000"/>
            <a:headEnd type="none" w="sm" len="sm"/>
            <a:tailEnd type="none" w="sm" len="sm"/>
          </a:ln>
        </p:spPr>
        <p:txBody>
          <a:bodyPr/>
          <a:lstStyle/>
          <a:p>
            <a:pPr algn="l">
              <a:lnSpc>
                <a:spcPct val="110000"/>
              </a:lnSpc>
            </a:pPr>
            <a:r>
              <a:rPr lang="zh-CN" altLang="en-US" sz="1400" b="1">
                <a:latin typeface="仿宋_GB2312" pitchFamily="49" charset="-122"/>
              </a:rPr>
              <a:t>财务方面：</a:t>
            </a:r>
          </a:p>
          <a:p>
            <a:pPr algn="l">
              <a:lnSpc>
                <a:spcPct val="110000"/>
              </a:lnSpc>
              <a:buFontTx/>
              <a:buChar char="•"/>
            </a:pPr>
            <a:r>
              <a:rPr lang="zh-CN" altLang="en-US" sz="1400">
                <a:latin typeface="仿宋_GB2312" pitchFamily="49" charset="-122"/>
              </a:rPr>
              <a:t>长期负债</a:t>
            </a:r>
          </a:p>
          <a:p>
            <a:pPr algn="l">
              <a:lnSpc>
                <a:spcPct val="110000"/>
              </a:lnSpc>
              <a:buFontTx/>
              <a:buChar char="•"/>
            </a:pPr>
            <a:r>
              <a:rPr lang="zh-CN" altLang="en-US" sz="1400">
                <a:latin typeface="仿宋_GB2312" pitchFamily="49" charset="-122"/>
              </a:rPr>
              <a:t>资金周转率</a:t>
            </a:r>
          </a:p>
          <a:p>
            <a:pPr algn="l">
              <a:lnSpc>
                <a:spcPct val="110000"/>
              </a:lnSpc>
              <a:buFontTx/>
              <a:buChar char="•"/>
            </a:pPr>
            <a:r>
              <a:rPr lang="zh-CN" altLang="en-US" sz="1400">
                <a:latin typeface="仿宋_GB2312" pitchFamily="49" charset="-122"/>
              </a:rPr>
              <a:t>投资回报率</a:t>
            </a:r>
          </a:p>
          <a:p>
            <a:pPr algn="l">
              <a:lnSpc>
                <a:spcPct val="110000"/>
              </a:lnSpc>
              <a:buFontTx/>
              <a:buChar char="•"/>
            </a:pPr>
            <a:r>
              <a:rPr lang="zh-CN" altLang="en-US" sz="1400">
                <a:latin typeface="仿宋_GB2312" pitchFamily="49" charset="-122"/>
              </a:rPr>
              <a:t>资信级别</a:t>
            </a:r>
          </a:p>
          <a:p>
            <a:pPr algn="l">
              <a:lnSpc>
                <a:spcPct val="110000"/>
              </a:lnSpc>
              <a:buFontTx/>
              <a:buChar char="•"/>
            </a:pPr>
            <a:r>
              <a:rPr lang="zh-CN" altLang="en-US" sz="1400">
                <a:latin typeface="仿宋_GB2312" pitchFamily="49" charset="-122"/>
              </a:rPr>
              <a:t>回款情况</a:t>
            </a:r>
          </a:p>
        </p:txBody>
      </p:sp>
      <p:sp>
        <p:nvSpPr>
          <p:cNvPr id="12295" name="Text Box 80"/>
          <p:cNvSpPr txBox="1">
            <a:spLocks noChangeArrowheads="1"/>
          </p:cNvSpPr>
          <p:nvPr/>
        </p:nvSpPr>
        <p:spPr bwMode="auto">
          <a:xfrm>
            <a:off x="3810000" y="3962400"/>
            <a:ext cx="2214563" cy="2074863"/>
          </a:xfrm>
          <a:prstGeom prst="rect">
            <a:avLst/>
          </a:prstGeom>
          <a:noFill/>
          <a:ln w="28575" cap="sq">
            <a:solidFill>
              <a:schemeClr val="hlink"/>
            </a:solidFill>
            <a:miter lim="800000"/>
            <a:headEnd type="none" w="sm" len="sm"/>
            <a:tailEnd type="none" w="sm" len="sm"/>
          </a:ln>
        </p:spPr>
        <p:txBody>
          <a:bodyPr/>
          <a:lstStyle/>
          <a:p>
            <a:pPr algn="l">
              <a:lnSpc>
                <a:spcPct val="110000"/>
              </a:lnSpc>
            </a:pPr>
            <a:r>
              <a:rPr lang="zh-CN" altLang="en-US" sz="1400" b="1">
                <a:latin typeface="仿宋_GB2312" pitchFamily="49" charset="-122"/>
              </a:rPr>
              <a:t>竞争对手方面：</a:t>
            </a:r>
          </a:p>
          <a:p>
            <a:pPr algn="l">
              <a:lnSpc>
                <a:spcPct val="110000"/>
              </a:lnSpc>
              <a:buFontTx/>
              <a:buChar char="•"/>
            </a:pPr>
            <a:r>
              <a:rPr lang="zh-CN" altLang="en-US" sz="1400">
                <a:latin typeface="仿宋_GB2312" pitchFamily="49" charset="-122"/>
              </a:rPr>
              <a:t>各业务市场竞争状况</a:t>
            </a:r>
          </a:p>
          <a:p>
            <a:pPr algn="l">
              <a:lnSpc>
                <a:spcPct val="110000"/>
              </a:lnSpc>
              <a:buFontTx/>
              <a:buChar char="•"/>
            </a:pPr>
            <a:r>
              <a:rPr lang="zh-CN" altLang="en-US" sz="1400">
                <a:latin typeface="仿宋_GB2312" pitchFamily="49" charset="-122"/>
              </a:rPr>
              <a:t>竞争对手及市场份额</a:t>
            </a:r>
          </a:p>
          <a:p>
            <a:pPr algn="l">
              <a:lnSpc>
                <a:spcPct val="110000"/>
              </a:lnSpc>
              <a:buFontTx/>
              <a:buChar char="•"/>
            </a:pPr>
            <a:r>
              <a:rPr lang="zh-CN" altLang="en-US" sz="1400">
                <a:latin typeface="仿宋_GB2312" pitchFamily="49" charset="-122"/>
              </a:rPr>
              <a:t>主要竞争者提供的服务或产品特点</a:t>
            </a:r>
          </a:p>
          <a:p>
            <a:pPr algn="l">
              <a:lnSpc>
                <a:spcPct val="110000"/>
              </a:lnSpc>
              <a:buFontTx/>
              <a:buChar char="•"/>
            </a:pPr>
            <a:r>
              <a:rPr lang="zh-CN" altLang="en-US" sz="1400">
                <a:latin typeface="仿宋_GB2312" pitchFamily="49" charset="-122"/>
              </a:rPr>
              <a:t>主要竞争者的市场覆盖区域</a:t>
            </a:r>
          </a:p>
          <a:p>
            <a:pPr lvl="1" algn="l">
              <a:buFontTx/>
              <a:buChar char="•"/>
            </a:pPr>
            <a:endParaRPr lang="en-US" altLang="zh-CN" sz="1400" b="1">
              <a:latin typeface="仿宋_GB2312" pitchFamily="49" charset="-122"/>
            </a:endParaRPr>
          </a:p>
        </p:txBody>
      </p:sp>
      <p:sp>
        <p:nvSpPr>
          <p:cNvPr id="12296" name="Text Box 81"/>
          <p:cNvSpPr txBox="1">
            <a:spLocks noChangeArrowheads="1"/>
          </p:cNvSpPr>
          <p:nvPr/>
        </p:nvSpPr>
        <p:spPr bwMode="auto">
          <a:xfrm>
            <a:off x="6078538" y="3948113"/>
            <a:ext cx="2133600" cy="2074862"/>
          </a:xfrm>
          <a:prstGeom prst="rect">
            <a:avLst/>
          </a:prstGeom>
          <a:noFill/>
          <a:ln w="28575" cap="sq">
            <a:solidFill>
              <a:schemeClr val="hlink"/>
            </a:solidFill>
            <a:miter lim="800000"/>
            <a:headEnd type="none" w="sm" len="sm"/>
            <a:tailEnd type="none" w="sm" len="sm"/>
          </a:ln>
        </p:spPr>
        <p:txBody>
          <a:bodyPr/>
          <a:lstStyle/>
          <a:p>
            <a:pPr algn="l">
              <a:lnSpc>
                <a:spcPct val="110000"/>
              </a:lnSpc>
            </a:pPr>
            <a:r>
              <a:rPr lang="zh-CN" altLang="en-US" sz="1400" b="1">
                <a:latin typeface="仿宋_GB2312" pitchFamily="49" charset="-122"/>
              </a:rPr>
              <a:t>绩效考核方面：</a:t>
            </a:r>
          </a:p>
          <a:p>
            <a:pPr algn="l">
              <a:lnSpc>
                <a:spcPct val="110000"/>
              </a:lnSpc>
              <a:buFontTx/>
              <a:buChar char="•"/>
            </a:pPr>
            <a:r>
              <a:rPr lang="zh-CN" altLang="en-US" sz="1400">
                <a:latin typeface="仿宋_GB2312" pitchFamily="49" charset="-122"/>
              </a:rPr>
              <a:t>集团总部及下属公司的绩效考核体系</a:t>
            </a:r>
          </a:p>
          <a:p>
            <a:pPr algn="l">
              <a:lnSpc>
                <a:spcPct val="110000"/>
              </a:lnSpc>
              <a:buFontTx/>
              <a:buChar char="•"/>
            </a:pPr>
            <a:r>
              <a:rPr lang="zh-CN" altLang="en-US" sz="1400">
                <a:latin typeface="仿宋_GB2312" pitchFamily="49" charset="-122"/>
              </a:rPr>
              <a:t>集团现行的薪酬体系</a:t>
            </a:r>
          </a:p>
          <a:p>
            <a:pPr algn="l">
              <a:lnSpc>
                <a:spcPct val="110000"/>
              </a:lnSpc>
              <a:buFontTx/>
              <a:buChar char="•"/>
            </a:pPr>
            <a:r>
              <a:rPr lang="zh-CN" altLang="en-US" sz="1400">
                <a:latin typeface="仿宋_GB2312" pitchFamily="49" charset="-122"/>
              </a:rPr>
              <a:t>集团现行的激励制度</a:t>
            </a:r>
          </a:p>
        </p:txBody>
      </p:sp>
      <p:sp>
        <p:nvSpPr>
          <p:cNvPr id="12297" name="AutoShape 82"/>
          <p:cNvSpPr>
            <a:spLocks noChangeArrowheads="1"/>
          </p:cNvSpPr>
          <p:nvPr/>
        </p:nvSpPr>
        <p:spPr bwMode="auto">
          <a:xfrm rot="2013040">
            <a:off x="7596188" y="1557338"/>
            <a:ext cx="957262" cy="431800"/>
          </a:xfrm>
          <a:prstGeom prst="flowChartAlternateProcess">
            <a:avLst/>
          </a:prstGeom>
          <a:noFill/>
          <a:ln w="22225" algn="ctr">
            <a:solidFill>
              <a:srgbClr val="FF0000"/>
            </a:solidFill>
            <a:prstDash val="dash"/>
            <a:miter lim="800000"/>
            <a:headEnd/>
            <a:tailEnd/>
          </a:ln>
        </p:spPr>
        <p:txBody>
          <a:bodyPr wrap="none" anchor="ctr"/>
          <a:lstStyle/>
          <a:p>
            <a:r>
              <a:rPr kumimoji="0" lang="zh-CN" altLang="en-US" sz="1400" b="1">
                <a:solidFill>
                  <a:srgbClr val="FF3300"/>
                </a:solidFill>
                <a:latin typeface="Arial" pitchFamily="34" charset="0"/>
              </a:rPr>
              <a:t>示意</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Oval 111"/>
          <p:cNvSpPr>
            <a:spLocks noChangeArrowheads="1"/>
          </p:cNvSpPr>
          <p:nvPr/>
        </p:nvSpPr>
        <p:spPr bwMode="auto">
          <a:xfrm>
            <a:off x="3395663" y="3141663"/>
            <a:ext cx="876300" cy="855662"/>
          </a:xfrm>
          <a:prstGeom prst="ellipse">
            <a:avLst/>
          </a:prstGeom>
          <a:solidFill>
            <a:srgbClr val="6699FF"/>
          </a:solidFill>
          <a:ln w="9525">
            <a:solidFill>
              <a:srgbClr val="000000"/>
            </a:solidFill>
            <a:round/>
            <a:headEnd/>
            <a:tailEnd/>
          </a:ln>
        </p:spPr>
        <p:txBody>
          <a:bodyPr/>
          <a:lstStyle/>
          <a:p>
            <a:endParaRPr lang="zh-CN" altLang="en-US"/>
          </a:p>
        </p:txBody>
      </p:sp>
      <p:sp>
        <p:nvSpPr>
          <p:cNvPr id="13315" name="Rectangle 2"/>
          <p:cNvSpPr>
            <a:spLocks noGrp="1" noChangeArrowheads="1"/>
          </p:cNvSpPr>
          <p:nvPr>
            <p:ph type="title"/>
          </p:nvPr>
        </p:nvSpPr>
        <p:spPr>
          <a:xfrm>
            <a:off x="415925" y="404813"/>
            <a:ext cx="9074150" cy="1081087"/>
          </a:xfrm>
          <a:noFill/>
        </p:spPr>
        <p:txBody>
          <a:bodyPr/>
          <a:lstStyle/>
          <a:p>
            <a:pPr eaLnBrk="1" hangingPunct="1"/>
            <a:r>
              <a:rPr lang="zh-CN" altLang="en-US" sz="2400" smtClean="0"/>
              <a:t>然后在此基础上，对集团公司的总体战略和各业务战略进行明晰，并判断各业务在公司未来发展进程中的重要性，为保证股权结构的设计与集团总体战略相匹配。</a:t>
            </a:r>
          </a:p>
        </p:txBody>
      </p:sp>
      <p:sp>
        <p:nvSpPr>
          <p:cNvPr id="13316" name="Oval 4" descr="10%"/>
          <p:cNvSpPr>
            <a:spLocks noChangeAspect="1" noChangeArrowheads="1"/>
          </p:cNvSpPr>
          <p:nvPr/>
        </p:nvSpPr>
        <p:spPr bwMode="auto">
          <a:xfrm>
            <a:off x="3038475" y="1951038"/>
            <a:ext cx="1220788" cy="1165225"/>
          </a:xfrm>
          <a:prstGeom prst="ellipse">
            <a:avLst/>
          </a:prstGeom>
          <a:pattFill prst="pct10">
            <a:fgClr>
              <a:schemeClr val="accent1"/>
            </a:fgClr>
            <a:bgClr>
              <a:schemeClr val="bg1"/>
            </a:bgClr>
          </a:pattFill>
          <a:ln w="19050">
            <a:solidFill>
              <a:srgbClr val="000000"/>
            </a:solidFill>
            <a:prstDash val="dash"/>
            <a:round/>
            <a:headEnd/>
            <a:tailEnd/>
          </a:ln>
        </p:spPr>
        <p:txBody>
          <a:bodyPr/>
          <a:lstStyle/>
          <a:p>
            <a:endParaRPr lang="zh-CN" altLang="en-US"/>
          </a:p>
        </p:txBody>
      </p:sp>
      <p:sp>
        <p:nvSpPr>
          <p:cNvPr id="13317" name="Line 5"/>
          <p:cNvSpPr>
            <a:spLocks noChangeShapeType="1"/>
          </p:cNvSpPr>
          <p:nvPr/>
        </p:nvSpPr>
        <p:spPr bwMode="auto">
          <a:xfrm>
            <a:off x="3781425" y="1909763"/>
            <a:ext cx="1588" cy="4046537"/>
          </a:xfrm>
          <a:prstGeom prst="line">
            <a:avLst/>
          </a:prstGeom>
          <a:noFill/>
          <a:ln w="0">
            <a:solidFill>
              <a:srgbClr val="000000"/>
            </a:solidFill>
            <a:round/>
            <a:headEnd/>
            <a:tailEnd/>
          </a:ln>
        </p:spPr>
        <p:txBody>
          <a:bodyPr/>
          <a:lstStyle/>
          <a:p>
            <a:endParaRPr lang="zh-CN" altLang="en-US"/>
          </a:p>
        </p:txBody>
      </p:sp>
      <p:sp>
        <p:nvSpPr>
          <p:cNvPr id="13318" name="Line 6"/>
          <p:cNvSpPr>
            <a:spLocks noChangeShapeType="1"/>
          </p:cNvSpPr>
          <p:nvPr/>
        </p:nvSpPr>
        <p:spPr bwMode="auto">
          <a:xfrm>
            <a:off x="1738313" y="4610100"/>
            <a:ext cx="6130925" cy="1588"/>
          </a:xfrm>
          <a:prstGeom prst="line">
            <a:avLst/>
          </a:prstGeom>
          <a:noFill/>
          <a:ln w="0">
            <a:solidFill>
              <a:srgbClr val="000000"/>
            </a:solidFill>
            <a:round/>
            <a:headEnd/>
            <a:tailEnd/>
          </a:ln>
        </p:spPr>
        <p:txBody>
          <a:bodyPr/>
          <a:lstStyle/>
          <a:p>
            <a:endParaRPr lang="zh-CN" altLang="en-US"/>
          </a:p>
        </p:txBody>
      </p:sp>
      <p:sp>
        <p:nvSpPr>
          <p:cNvPr id="13319" name="Oval 8"/>
          <p:cNvSpPr>
            <a:spLocks noChangeArrowheads="1"/>
          </p:cNvSpPr>
          <p:nvPr/>
        </p:nvSpPr>
        <p:spPr bwMode="auto">
          <a:xfrm>
            <a:off x="4332288" y="3860800"/>
            <a:ext cx="876300" cy="855663"/>
          </a:xfrm>
          <a:prstGeom prst="ellipse">
            <a:avLst/>
          </a:prstGeom>
          <a:solidFill>
            <a:srgbClr val="CCCCFF"/>
          </a:solidFill>
          <a:ln w="9525">
            <a:solidFill>
              <a:srgbClr val="000000"/>
            </a:solidFill>
            <a:round/>
            <a:headEnd/>
            <a:tailEnd/>
          </a:ln>
        </p:spPr>
        <p:txBody>
          <a:bodyPr/>
          <a:lstStyle/>
          <a:p>
            <a:endParaRPr lang="zh-CN" altLang="en-US"/>
          </a:p>
        </p:txBody>
      </p:sp>
      <p:sp>
        <p:nvSpPr>
          <p:cNvPr id="13320" name="Line 9"/>
          <p:cNvSpPr>
            <a:spLocks noChangeShapeType="1"/>
          </p:cNvSpPr>
          <p:nvPr/>
        </p:nvSpPr>
        <p:spPr bwMode="auto">
          <a:xfrm>
            <a:off x="1738313" y="3255963"/>
            <a:ext cx="6130925" cy="1587"/>
          </a:xfrm>
          <a:prstGeom prst="line">
            <a:avLst/>
          </a:prstGeom>
          <a:noFill/>
          <a:ln w="0">
            <a:solidFill>
              <a:srgbClr val="000000"/>
            </a:solidFill>
            <a:round/>
            <a:headEnd/>
            <a:tailEnd/>
          </a:ln>
        </p:spPr>
        <p:txBody>
          <a:bodyPr/>
          <a:lstStyle/>
          <a:p>
            <a:endParaRPr lang="zh-CN" altLang="en-US"/>
          </a:p>
        </p:txBody>
      </p:sp>
      <p:sp>
        <p:nvSpPr>
          <p:cNvPr id="13321" name="Line 10"/>
          <p:cNvSpPr>
            <a:spLocks noChangeShapeType="1"/>
          </p:cNvSpPr>
          <p:nvPr/>
        </p:nvSpPr>
        <p:spPr bwMode="auto">
          <a:xfrm>
            <a:off x="1738313" y="1909763"/>
            <a:ext cx="6130925" cy="1587"/>
          </a:xfrm>
          <a:prstGeom prst="line">
            <a:avLst/>
          </a:prstGeom>
          <a:noFill/>
          <a:ln w="0">
            <a:solidFill>
              <a:srgbClr val="000000"/>
            </a:solidFill>
            <a:round/>
            <a:headEnd/>
            <a:tailEnd/>
          </a:ln>
        </p:spPr>
        <p:txBody>
          <a:bodyPr/>
          <a:lstStyle/>
          <a:p>
            <a:endParaRPr lang="zh-CN" altLang="en-US"/>
          </a:p>
        </p:txBody>
      </p:sp>
      <p:sp>
        <p:nvSpPr>
          <p:cNvPr id="13322" name="Line 11"/>
          <p:cNvSpPr>
            <a:spLocks noChangeShapeType="1"/>
          </p:cNvSpPr>
          <p:nvPr/>
        </p:nvSpPr>
        <p:spPr bwMode="auto">
          <a:xfrm>
            <a:off x="5826125" y="1909763"/>
            <a:ext cx="1588" cy="4046537"/>
          </a:xfrm>
          <a:prstGeom prst="line">
            <a:avLst/>
          </a:prstGeom>
          <a:noFill/>
          <a:ln w="0">
            <a:solidFill>
              <a:srgbClr val="000000"/>
            </a:solidFill>
            <a:round/>
            <a:headEnd/>
            <a:tailEnd/>
          </a:ln>
        </p:spPr>
        <p:txBody>
          <a:bodyPr/>
          <a:lstStyle/>
          <a:p>
            <a:endParaRPr lang="zh-CN" altLang="en-US"/>
          </a:p>
        </p:txBody>
      </p:sp>
      <p:sp>
        <p:nvSpPr>
          <p:cNvPr id="13323" name="Line 12"/>
          <p:cNvSpPr>
            <a:spLocks noChangeShapeType="1"/>
          </p:cNvSpPr>
          <p:nvPr/>
        </p:nvSpPr>
        <p:spPr bwMode="auto">
          <a:xfrm>
            <a:off x="7869238" y="1909763"/>
            <a:ext cx="1587" cy="4046537"/>
          </a:xfrm>
          <a:prstGeom prst="line">
            <a:avLst/>
          </a:prstGeom>
          <a:noFill/>
          <a:ln w="0">
            <a:solidFill>
              <a:srgbClr val="000000"/>
            </a:solidFill>
            <a:round/>
            <a:headEnd/>
            <a:tailEnd/>
          </a:ln>
        </p:spPr>
        <p:txBody>
          <a:bodyPr/>
          <a:lstStyle/>
          <a:p>
            <a:endParaRPr lang="zh-CN" altLang="en-US"/>
          </a:p>
        </p:txBody>
      </p:sp>
      <p:sp>
        <p:nvSpPr>
          <p:cNvPr id="13324" name="Line 13"/>
          <p:cNvSpPr>
            <a:spLocks noChangeShapeType="1"/>
          </p:cNvSpPr>
          <p:nvPr/>
        </p:nvSpPr>
        <p:spPr bwMode="auto">
          <a:xfrm>
            <a:off x="1738313" y="1909763"/>
            <a:ext cx="0" cy="4046537"/>
          </a:xfrm>
          <a:prstGeom prst="line">
            <a:avLst/>
          </a:prstGeom>
          <a:noFill/>
          <a:ln w="0">
            <a:solidFill>
              <a:srgbClr val="000000"/>
            </a:solidFill>
            <a:round/>
            <a:headEnd/>
            <a:tailEnd/>
          </a:ln>
        </p:spPr>
        <p:txBody>
          <a:bodyPr/>
          <a:lstStyle/>
          <a:p>
            <a:endParaRPr lang="zh-CN" altLang="en-US"/>
          </a:p>
        </p:txBody>
      </p:sp>
      <p:sp>
        <p:nvSpPr>
          <p:cNvPr id="13325" name="Line 14"/>
          <p:cNvSpPr>
            <a:spLocks noChangeShapeType="1"/>
          </p:cNvSpPr>
          <p:nvPr/>
        </p:nvSpPr>
        <p:spPr bwMode="auto">
          <a:xfrm>
            <a:off x="1738313" y="5843588"/>
            <a:ext cx="41275" cy="1587"/>
          </a:xfrm>
          <a:prstGeom prst="line">
            <a:avLst/>
          </a:prstGeom>
          <a:noFill/>
          <a:ln w="0">
            <a:solidFill>
              <a:srgbClr val="000000"/>
            </a:solidFill>
            <a:round/>
            <a:headEnd/>
            <a:tailEnd/>
          </a:ln>
        </p:spPr>
        <p:txBody>
          <a:bodyPr/>
          <a:lstStyle/>
          <a:p>
            <a:endParaRPr lang="zh-CN" altLang="en-US"/>
          </a:p>
        </p:txBody>
      </p:sp>
      <p:sp>
        <p:nvSpPr>
          <p:cNvPr id="13326" name="Line 15"/>
          <p:cNvSpPr>
            <a:spLocks noChangeShapeType="1"/>
          </p:cNvSpPr>
          <p:nvPr/>
        </p:nvSpPr>
        <p:spPr bwMode="auto">
          <a:xfrm>
            <a:off x="1738313" y="5505450"/>
            <a:ext cx="41275" cy="0"/>
          </a:xfrm>
          <a:prstGeom prst="line">
            <a:avLst/>
          </a:prstGeom>
          <a:noFill/>
          <a:ln w="0">
            <a:solidFill>
              <a:srgbClr val="000000"/>
            </a:solidFill>
            <a:round/>
            <a:headEnd/>
            <a:tailEnd/>
          </a:ln>
        </p:spPr>
        <p:txBody>
          <a:bodyPr/>
          <a:lstStyle/>
          <a:p>
            <a:endParaRPr lang="zh-CN" altLang="en-US"/>
          </a:p>
        </p:txBody>
      </p:sp>
      <p:sp>
        <p:nvSpPr>
          <p:cNvPr id="13327" name="Line 16"/>
          <p:cNvSpPr>
            <a:spLocks noChangeShapeType="1"/>
          </p:cNvSpPr>
          <p:nvPr/>
        </p:nvSpPr>
        <p:spPr bwMode="auto">
          <a:xfrm>
            <a:off x="1738313" y="5053013"/>
            <a:ext cx="41275" cy="1587"/>
          </a:xfrm>
          <a:prstGeom prst="line">
            <a:avLst/>
          </a:prstGeom>
          <a:noFill/>
          <a:ln w="0">
            <a:solidFill>
              <a:srgbClr val="000000"/>
            </a:solidFill>
            <a:round/>
            <a:headEnd/>
            <a:tailEnd/>
          </a:ln>
        </p:spPr>
        <p:txBody>
          <a:bodyPr/>
          <a:lstStyle/>
          <a:p>
            <a:endParaRPr lang="zh-CN" altLang="en-US"/>
          </a:p>
        </p:txBody>
      </p:sp>
      <p:sp>
        <p:nvSpPr>
          <p:cNvPr id="13328" name="Line 17"/>
          <p:cNvSpPr>
            <a:spLocks noChangeShapeType="1"/>
          </p:cNvSpPr>
          <p:nvPr/>
        </p:nvSpPr>
        <p:spPr bwMode="auto">
          <a:xfrm>
            <a:off x="1738313" y="4610100"/>
            <a:ext cx="41275" cy="1588"/>
          </a:xfrm>
          <a:prstGeom prst="line">
            <a:avLst/>
          </a:prstGeom>
          <a:noFill/>
          <a:ln w="0">
            <a:solidFill>
              <a:srgbClr val="000000"/>
            </a:solidFill>
            <a:round/>
            <a:headEnd/>
            <a:tailEnd/>
          </a:ln>
        </p:spPr>
        <p:txBody>
          <a:bodyPr/>
          <a:lstStyle/>
          <a:p>
            <a:endParaRPr lang="zh-CN" altLang="en-US"/>
          </a:p>
        </p:txBody>
      </p:sp>
      <p:sp>
        <p:nvSpPr>
          <p:cNvPr id="13329" name="Line 18"/>
          <p:cNvSpPr>
            <a:spLocks noChangeShapeType="1"/>
          </p:cNvSpPr>
          <p:nvPr/>
        </p:nvSpPr>
        <p:spPr bwMode="auto">
          <a:xfrm>
            <a:off x="1738313" y="4159250"/>
            <a:ext cx="41275" cy="1588"/>
          </a:xfrm>
          <a:prstGeom prst="line">
            <a:avLst/>
          </a:prstGeom>
          <a:noFill/>
          <a:ln w="0">
            <a:solidFill>
              <a:srgbClr val="000000"/>
            </a:solidFill>
            <a:round/>
            <a:headEnd/>
            <a:tailEnd/>
          </a:ln>
        </p:spPr>
        <p:txBody>
          <a:bodyPr/>
          <a:lstStyle/>
          <a:p>
            <a:endParaRPr lang="zh-CN" altLang="en-US"/>
          </a:p>
        </p:txBody>
      </p:sp>
      <p:sp>
        <p:nvSpPr>
          <p:cNvPr id="13330" name="Line 19"/>
          <p:cNvSpPr>
            <a:spLocks noChangeShapeType="1"/>
          </p:cNvSpPr>
          <p:nvPr/>
        </p:nvSpPr>
        <p:spPr bwMode="auto">
          <a:xfrm>
            <a:off x="1738313" y="3706813"/>
            <a:ext cx="41275" cy="1587"/>
          </a:xfrm>
          <a:prstGeom prst="line">
            <a:avLst/>
          </a:prstGeom>
          <a:noFill/>
          <a:ln w="0">
            <a:solidFill>
              <a:srgbClr val="000000"/>
            </a:solidFill>
            <a:round/>
            <a:headEnd/>
            <a:tailEnd/>
          </a:ln>
        </p:spPr>
        <p:txBody>
          <a:bodyPr/>
          <a:lstStyle/>
          <a:p>
            <a:endParaRPr lang="zh-CN" altLang="en-US"/>
          </a:p>
        </p:txBody>
      </p:sp>
      <p:sp>
        <p:nvSpPr>
          <p:cNvPr id="13331" name="Line 20"/>
          <p:cNvSpPr>
            <a:spLocks noChangeShapeType="1"/>
          </p:cNvSpPr>
          <p:nvPr/>
        </p:nvSpPr>
        <p:spPr bwMode="auto">
          <a:xfrm>
            <a:off x="1738313" y="3255963"/>
            <a:ext cx="41275" cy="1587"/>
          </a:xfrm>
          <a:prstGeom prst="line">
            <a:avLst/>
          </a:prstGeom>
          <a:noFill/>
          <a:ln w="0">
            <a:solidFill>
              <a:srgbClr val="000000"/>
            </a:solidFill>
            <a:round/>
            <a:headEnd/>
            <a:tailEnd/>
          </a:ln>
        </p:spPr>
        <p:txBody>
          <a:bodyPr/>
          <a:lstStyle/>
          <a:p>
            <a:endParaRPr lang="zh-CN" altLang="en-US"/>
          </a:p>
        </p:txBody>
      </p:sp>
      <p:sp>
        <p:nvSpPr>
          <p:cNvPr id="13332" name="Line 21"/>
          <p:cNvSpPr>
            <a:spLocks noChangeShapeType="1"/>
          </p:cNvSpPr>
          <p:nvPr/>
        </p:nvSpPr>
        <p:spPr bwMode="auto">
          <a:xfrm>
            <a:off x="1738313" y="2813050"/>
            <a:ext cx="41275" cy="1588"/>
          </a:xfrm>
          <a:prstGeom prst="line">
            <a:avLst/>
          </a:prstGeom>
          <a:noFill/>
          <a:ln w="0">
            <a:solidFill>
              <a:srgbClr val="000000"/>
            </a:solidFill>
            <a:round/>
            <a:headEnd/>
            <a:tailEnd/>
          </a:ln>
        </p:spPr>
        <p:txBody>
          <a:bodyPr/>
          <a:lstStyle/>
          <a:p>
            <a:endParaRPr lang="zh-CN" altLang="en-US"/>
          </a:p>
        </p:txBody>
      </p:sp>
      <p:sp>
        <p:nvSpPr>
          <p:cNvPr id="13333" name="Line 22"/>
          <p:cNvSpPr>
            <a:spLocks noChangeShapeType="1"/>
          </p:cNvSpPr>
          <p:nvPr/>
        </p:nvSpPr>
        <p:spPr bwMode="auto">
          <a:xfrm>
            <a:off x="1738313" y="2362200"/>
            <a:ext cx="41275" cy="1588"/>
          </a:xfrm>
          <a:prstGeom prst="line">
            <a:avLst/>
          </a:prstGeom>
          <a:noFill/>
          <a:ln w="0">
            <a:solidFill>
              <a:srgbClr val="000000"/>
            </a:solidFill>
            <a:round/>
            <a:headEnd/>
            <a:tailEnd/>
          </a:ln>
        </p:spPr>
        <p:txBody>
          <a:bodyPr/>
          <a:lstStyle/>
          <a:p>
            <a:endParaRPr lang="zh-CN" altLang="en-US"/>
          </a:p>
        </p:txBody>
      </p:sp>
      <p:sp>
        <p:nvSpPr>
          <p:cNvPr id="13334" name="Line 23"/>
          <p:cNvSpPr>
            <a:spLocks noChangeShapeType="1"/>
          </p:cNvSpPr>
          <p:nvPr/>
        </p:nvSpPr>
        <p:spPr bwMode="auto">
          <a:xfrm>
            <a:off x="1738313" y="1909763"/>
            <a:ext cx="41275" cy="1587"/>
          </a:xfrm>
          <a:prstGeom prst="line">
            <a:avLst/>
          </a:prstGeom>
          <a:noFill/>
          <a:ln w="0">
            <a:solidFill>
              <a:srgbClr val="000000"/>
            </a:solidFill>
            <a:round/>
            <a:headEnd/>
            <a:tailEnd/>
          </a:ln>
        </p:spPr>
        <p:txBody>
          <a:bodyPr/>
          <a:lstStyle/>
          <a:p>
            <a:endParaRPr lang="zh-CN" altLang="en-US"/>
          </a:p>
        </p:txBody>
      </p:sp>
      <p:sp>
        <p:nvSpPr>
          <p:cNvPr id="13335" name="Line 24"/>
          <p:cNvSpPr>
            <a:spLocks noChangeShapeType="1"/>
          </p:cNvSpPr>
          <p:nvPr/>
        </p:nvSpPr>
        <p:spPr bwMode="auto">
          <a:xfrm>
            <a:off x="1738313" y="5961063"/>
            <a:ext cx="6130925" cy="1587"/>
          </a:xfrm>
          <a:prstGeom prst="line">
            <a:avLst/>
          </a:prstGeom>
          <a:noFill/>
          <a:ln w="0">
            <a:solidFill>
              <a:srgbClr val="000000"/>
            </a:solidFill>
            <a:round/>
            <a:headEnd/>
            <a:tailEnd/>
          </a:ln>
        </p:spPr>
        <p:txBody>
          <a:bodyPr/>
          <a:lstStyle/>
          <a:p>
            <a:endParaRPr lang="zh-CN" altLang="en-US"/>
          </a:p>
        </p:txBody>
      </p:sp>
      <p:sp>
        <p:nvSpPr>
          <p:cNvPr id="13336" name="Line 25"/>
          <p:cNvSpPr>
            <a:spLocks noChangeShapeType="1"/>
          </p:cNvSpPr>
          <p:nvPr/>
        </p:nvSpPr>
        <p:spPr bwMode="auto">
          <a:xfrm flipV="1">
            <a:off x="1738313" y="5915025"/>
            <a:ext cx="0" cy="41275"/>
          </a:xfrm>
          <a:prstGeom prst="line">
            <a:avLst/>
          </a:prstGeom>
          <a:noFill/>
          <a:ln w="0">
            <a:solidFill>
              <a:srgbClr val="000000"/>
            </a:solidFill>
            <a:round/>
            <a:headEnd/>
            <a:tailEnd/>
          </a:ln>
        </p:spPr>
        <p:txBody>
          <a:bodyPr/>
          <a:lstStyle/>
          <a:p>
            <a:endParaRPr lang="zh-CN" altLang="en-US"/>
          </a:p>
        </p:txBody>
      </p:sp>
      <p:sp>
        <p:nvSpPr>
          <p:cNvPr id="13337" name="Line 26"/>
          <p:cNvSpPr>
            <a:spLocks noChangeShapeType="1"/>
          </p:cNvSpPr>
          <p:nvPr/>
        </p:nvSpPr>
        <p:spPr bwMode="auto">
          <a:xfrm flipV="1">
            <a:off x="2422525" y="5915025"/>
            <a:ext cx="1588" cy="41275"/>
          </a:xfrm>
          <a:prstGeom prst="line">
            <a:avLst/>
          </a:prstGeom>
          <a:noFill/>
          <a:ln w="0">
            <a:solidFill>
              <a:srgbClr val="000000"/>
            </a:solidFill>
            <a:round/>
            <a:headEnd/>
            <a:tailEnd/>
          </a:ln>
        </p:spPr>
        <p:txBody>
          <a:bodyPr/>
          <a:lstStyle/>
          <a:p>
            <a:endParaRPr lang="zh-CN" altLang="en-US"/>
          </a:p>
        </p:txBody>
      </p:sp>
      <p:sp>
        <p:nvSpPr>
          <p:cNvPr id="13338" name="Line 27"/>
          <p:cNvSpPr>
            <a:spLocks noChangeShapeType="1"/>
          </p:cNvSpPr>
          <p:nvPr/>
        </p:nvSpPr>
        <p:spPr bwMode="auto">
          <a:xfrm flipV="1">
            <a:off x="3097213" y="5915025"/>
            <a:ext cx="1587" cy="41275"/>
          </a:xfrm>
          <a:prstGeom prst="line">
            <a:avLst/>
          </a:prstGeom>
          <a:noFill/>
          <a:ln w="0">
            <a:solidFill>
              <a:srgbClr val="000000"/>
            </a:solidFill>
            <a:round/>
            <a:headEnd/>
            <a:tailEnd/>
          </a:ln>
        </p:spPr>
        <p:txBody>
          <a:bodyPr/>
          <a:lstStyle/>
          <a:p>
            <a:endParaRPr lang="zh-CN" altLang="en-US"/>
          </a:p>
        </p:txBody>
      </p:sp>
      <p:sp>
        <p:nvSpPr>
          <p:cNvPr id="13339" name="Line 28"/>
          <p:cNvSpPr>
            <a:spLocks noChangeShapeType="1"/>
          </p:cNvSpPr>
          <p:nvPr/>
        </p:nvSpPr>
        <p:spPr bwMode="auto">
          <a:xfrm flipV="1">
            <a:off x="3781425" y="5915025"/>
            <a:ext cx="1588" cy="41275"/>
          </a:xfrm>
          <a:prstGeom prst="line">
            <a:avLst/>
          </a:prstGeom>
          <a:noFill/>
          <a:ln w="0">
            <a:solidFill>
              <a:srgbClr val="000000"/>
            </a:solidFill>
            <a:round/>
            <a:headEnd/>
            <a:tailEnd/>
          </a:ln>
        </p:spPr>
        <p:txBody>
          <a:bodyPr/>
          <a:lstStyle/>
          <a:p>
            <a:endParaRPr lang="zh-CN" altLang="en-US"/>
          </a:p>
        </p:txBody>
      </p:sp>
      <p:sp>
        <p:nvSpPr>
          <p:cNvPr id="13340" name="Line 29"/>
          <p:cNvSpPr>
            <a:spLocks noChangeShapeType="1"/>
          </p:cNvSpPr>
          <p:nvPr/>
        </p:nvSpPr>
        <p:spPr bwMode="auto">
          <a:xfrm flipV="1">
            <a:off x="4464050" y="5915025"/>
            <a:ext cx="1588" cy="41275"/>
          </a:xfrm>
          <a:prstGeom prst="line">
            <a:avLst/>
          </a:prstGeom>
          <a:noFill/>
          <a:ln w="0">
            <a:solidFill>
              <a:srgbClr val="000000"/>
            </a:solidFill>
            <a:round/>
            <a:headEnd/>
            <a:tailEnd/>
          </a:ln>
        </p:spPr>
        <p:txBody>
          <a:bodyPr/>
          <a:lstStyle/>
          <a:p>
            <a:endParaRPr lang="zh-CN" altLang="en-US"/>
          </a:p>
        </p:txBody>
      </p:sp>
      <p:sp>
        <p:nvSpPr>
          <p:cNvPr id="13341" name="Line 30"/>
          <p:cNvSpPr>
            <a:spLocks noChangeShapeType="1"/>
          </p:cNvSpPr>
          <p:nvPr/>
        </p:nvSpPr>
        <p:spPr bwMode="auto">
          <a:xfrm flipV="1">
            <a:off x="5140325" y="5915025"/>
            <a:ext cx="1588" cy="41275"/>
          </a:xfrm>
          <a:prstGeom prst="line">
            <a:avLst/>
          </a:prstGeom>
          <a:noFill/>
          <a:ln w="0">
            <a:solidFill>
              <a:srgbClr val="000000"/>
            </a:solidFill>
            <a:round/>
            <a:headEnd/>
            <a:tailEnd/>
          </a:ln>
        </p:spPr>
        <p:txBody>
          <a:bodyPr/>
          <a:lstStyle/>
          <a:p>
            <a:endParaRPr lang="zh-CN" altLang="en-US"/>
          </a:p>
        </p:txBody>
      </p:sp>
      <p:sp>
        <p:nvSpPr>
          <p:cNvPr id="13342" name="Line 31"/>
          <p:cNvSpPr>
            <a:spLocks noChangeShapeType="1"/>
          </p:cNvSpPr>
          <p:nvPr/>
        </p:nvSpPr>
        <p:spPr bwMode="auto">
          <a:xfrm flipV="1">
            <a:off x="5826125" y="5915025"/>
            <a:ext cx="1588" cy="41275"/>
          </a:xfrm>
          <a:prstGeom prst="line">
            <a:avLst/>
          </a:prstGeom>
          <a:noFill/>
          <a:ln w="0">
            <a:solidFill>
              <a:srgbClr val="000000"/>
            </a:solidFill>
            <a:round/>
            <a:headEnd/>
            <a:tailEnd/>
          </a:ln>
        </p:spPr>
        <p:txBody>
          <a:bodyPr/>
          <a:lstStyle/>
          <a:p>
            <a:endParaRPr lang="zh-CN" altLang="en-US"/>
          </a:p>
        </p:txBody>
      </p:sp>
      <p:sp>
        <p:nvSpPr>
          <p:cNvPr id="13343" name="Line 32"/>
          <p:cNvSpPr>
            <a:spLocks noChangeShapeType="1"/>
          </p:cNvSpPr>
          <p:nvPr/>
        </p:nvSpPr>
        <p:spPr bwMode="auto">
          <a:xfrm flipV="1">
            <a:off x="6508750" y="5915025"/>
            <a:ext cx="1588" cy="41275"/>
          </a:xfrm>
          <a:prstGeom prst="line">
            <a:avLst/>
          </a:prstGeom>
          <a:noFill/>
          <a:ln w="0">
            <a:solidFill>
              <a:srgbClr val="000000"/>
            </a:solidFill>
            <a:round/>
            <a:headEnd/>
            <a:tailEnd/>
          </a:ln>
        </p:spPr>
        <p:txBody>
          <a:bodyPr/>
          <a:lstStyle/>
          <a:p>
            <a:endParaRPr lang="zh-CN" altLang="en-US"/>
          </a:p>
        </p:txBody>
      </p:sp>
      <p:sp>
        <p:nvSpPr>
          <p:cNvPr id="13344" name="Line 33"/>
          <p:cNvSpPr>
            <a:spLocks noChangeShapeType="1"/>
          </p:cNvSpPr>
          <p:nvPr/>
        </p:nvSpPr>
        <p:spPr bwMode="auto">
          <a:xfrm flipV="1">
            <a:off x="7185025" y="5915025"/>
            <a:ext cx="1588" cy="41275"/>
          </a:xfrm>
          <a:prstGeom prst="line">
            <a:avLst/>
          </a:prstGeom>
          <a:noFill/>
          <a:ln w="0">
            <a:solidFill>
              <a:srgbClr val="000000"/>
            </a:solidFill>
            <a:round/>
            <a:headEnd/>
            <a:tailEnd/>
          </a:ln>
        </p:spPr>
        <p:txBody>
          <a:bodyPr/>
          <a:lstStyle/>
          <a:p>
            <a:endParaRPr lang="zh-CN" altLang="en-US"/>
          </a:p>
        </p:txBody>
      </p:sp>
      <p:sp>
        <p:nvSpPr>
          <p:cNvPr id="13345" name="Line 34"/>
          <p:cNvSpPr>
            <a:spLocks noChangeShapeType="1"/>
          </p:cNvSpPr>
          <p:nvPr/>
        </p:nvSpPr>
        <p:spPr bwMode="auto">
          <a:xfrm flipV="1">
            <a:off x="7869238" y="5915025"/>
            <a:ext cx="1587" cy="41275"/>
          </a:xfrm>
          <a:prstGeom prst="line">
            <a:avLst/>
          </a:prstGeom>
          <a:noFill/>
          <a:ln w="0">
            <a:solidFill>
              <a:srgbClr val="000000"/>
            </a:solidFill>
            <a:round/>
            <a:headEnd/>
            <a:tailEnd/>
          </a:ln>
        </p:spPr>
        <p:txBody>
          <a:bodyPr/>
          <a:lstStyle/>
          <a:p>
            <a:endParaRPr lang="zh-CN" altLang="en-US"/>
          </a:p>
        </p:txBody>
      </p:sp>
      <p:sp>
        <p:nvSpPr>
          <p:cNvPr id="13346" name="Oval 35"/>
          <p:cNvSpPr>
            <a:spLocks noChangeArrowheads="1"/>
          </p:cNvSpPr>
          <p:nvPr/>
        </p:nvSpPr>
        <p:spPr bwMode="auto">
          <a:xfrm>
            <a:off x="4835525" y="2349500"/>
            <a:ext cx="1609725" cy="1565275"/>
          </a:xfrm>
          <a:prstGeom prst="ellipse">
            <a:avLst/>
          </a:prstGeom>
          <a:solidFill>
            <a:srgbClr val="FFFF99"/>
          </a:solidFill>
          <a:ln w="9525">
            <a:solidFill>
              <a:srgbClr val="000000"/>
            </a:solidFill>
            <a:round/>
            <a:headEnd/>
            <a:tailEnd/>
          </a:ln>
        </p:spPr>
        <p:txBody>
          <a:bodyPr/>
          <a:lstStyle/>
          <a:p>
            <a:endParaRPr lang="zh-CN" altLang="en-US"/>
          </a:p>
        </p:txBody>
      </p:sp>
      <p:sp>
        <p:nvSpPr>
          <p:cNvPr id="13347" name="Rectangle 45"/>
          <p:cNvSpPr>
            <a:spLocks noChangeArrowheads="1"/>
          </p:cNvSpPr>
          <p:nvPr/>
        </p:nvSpPr>
        <p:spPr bwMode="auto">
          <a:xfrm>
            <a:off x="1520825" y="5792788"/>
            <a:ext cx="76200" cy="292100"/>
          </a:xfrm>
          <a:prstGeom prst="rect">
            <a:avLst/>
          </a:prstGeom>
          <a:noFill/>
          <a:ln w="9525">
            <a:noFill/>
            <a:miter lim="800000"/>
            <a:headEnd/>
            <a:tailEnd/>
          </a:ln>
        </p:spPr>
        <p:txBody>
          <a:bodyPr wrap="none" lIns="0" tIns="0" rIns="0" bIns="0">
            <a:spAutoFit/>
          </a:bodyPr>
          <a:lstStyle/>
          <a:p>
            <a:pPr algn="l">
              <a:lnSpc>
                <a:spcPct val="160000"/>
              </a:lnSpc>
              <a:spcBef>
                <a:spcPct val="20000"/>
              </a:spcBef>
            </a:pPr>
            <a:r>
              <a:rPr kumimoji="0" lang="en-US" altLang="zh-CN" sz="1200">
                <a:solidFill>
                  <a:srgbClr val="000000"/>
                </a:solidFill>
                <a:latin typeface="宋体" pitchFamily="2" charset="-122"/>
                <a:ea typeface="宋体" pitchFamily="2" charset="-122"/>
              </a:rPr>
              <a:t>1</a:t>
            </a:r>
            <a:endParaRPr kumimoji="0" lang="en-US" altLang="zh-CN" sz="4000">
              <a:latin typeface="Arial" pitchFamily="34" charset="0"/>
              <a:ea typeface="宋体" pitchFamily="2" charset="-122"/>
            </a:endParaRPr>
          </a:p>
        </p:txBody>
      </p:sp>
      <p:sp>
        <p:nvSpPr>
          <p:cNvPr id="13348" name="Rectangle 46"/>
          <p:cNvSpPr>
            <a:spLocks noChangeArrowheads="1"/>
          </p:cNvSpPr>
          <p:nvPr/>
        </p:nvSpPr>
        <p:spPr bwMode="auto">
          <a:xfrm>
            <a:off x="1520825" y="5340350"/>
            <a:ext cx="76200" cy="292100"/>
          </a:xfrm>
          <a:prstGeom prst="rect">
            <a:avLst/>
          </a:prstGeom>
          <a:noFill/>
          <a:ln w="9525">
            <a:noFill/>
            <a:miter lim="800000"/>
            <a:headEnd/>
            <a:tailEnd/>
          </a:ln>
        </p:spPr>
        <p:txBody>
          <a:bodyPr wrap="none" lIns="0" tIns="0" rIns="0" bIns="0">
            <a:spAutoFit/>
          </a:bodyPr>
          <a:lstStyle/>
          <a:p>
            <a:pPr algn="l">
              <a:lnSpc>
                <a:spcPct val="160000"/>
              </a:lnSpc>
              <a:spcBef>
                <a:spcPct val="20000"/>
              </a:spcBef>
            </a:pPr>
            <a:r>
              <a:rPr kumimoji="0" lang="en-US" altLang="zh-CN" sz="1200">
                <a:solidFill>
                  <a:srgbClr val="000000"/>
                </a:solidFill>
                <a:latin typeface="宋体" pitchFamily="2" charset="-122"/>
                <a:ea typeface="宋体" pitchFamily="2" charset="-122"/>
              </a:rPr>
              <a:t>2</a:t>
            </a:r>
            <a:endParaRPr kumimoji="0" lang="en-US" altLang="zh-CN" sz="4000">
              <a:latin typeface="Arial" pitchFamily="34" charset="0"/>
              <a:ea typeface="宋体" pitchFamily="2" charset="-122"/>
            </a:endParaRPr>
          </a:p>
        </p:txBody>
      </p:sp>
      <p:sp>
        <p:nvSpPr>
          <p:cNvPr id="13349" name="Rectangle 47"/>
          <p:cNvSpPr>
            <a:spLocks noChangeArrowheads="1"/>
          </p:cNvSpPr>
          <p:nvPr/>
        </p:nvSpPr>
        <p:spPr bwMode="auto">
          <a:xfrm>
            <a:off x="1520825" y="4889500"/>
            <a:ext cx="76200" cy="292100"/>
          </a:xfrm>
          <a:prstGeom prst="rect">
            <a:avLst/>
          </a:prstGeom>
          <a:noFill/>
          <a:ln w="9525">
            <a:noFill/>
            <a:miter lim="800000"/>
            <a:headEnd/>
            <a:tailEnd/>
          </a:ln>
        </p:spPr>
        <p:txBody>
          <a:bodyPr wrap="none" lIns="0" tIns="0" rIns="0" bIns="0">
            <a:spAutoFit/>
          </a:bodyPr>
          <a:lstStyle/>
          <a:p>
            <a:pPr algn="l">
              <a:lnSpc>
                <a:spcPct val="160000"/>
              </a:lnSpc>
              <a:spcBef>
                <a:spcPct val="20000"/>
              </a:spcBef>
            </a:pPr>
            <a:r>
              <a:rPr kumimoji="0" lang="en-US" altLang="zh-CN" sz="1200">
                <a:solidFill>
                  <a:srgbClr val="000000"/>
                </a:solidFill>
                <a:latin typeface="宋体" pitchFamily="2" charset="-122"/>
                <a:ea typeface="宋体" pitchFamily="2" charset="-122"/>
              </a:rPr>
              <a:t>3</a:t>
            </a:r>
            <a:endParaRPr kumimoji="0" lang="en-US" altLang="zh-CN" sz="4000">
              <a:latin typeface="Arial" pitchFamily="34" charset="0"/>
              <a:ea typeface="宋体" pitchFamily="2" charset="-122"/>
            </a:endParaRPr>
          </a:p>
        </p:txBody>
      </p:sp>
      <p:sp>
        <p:nvSpPr>
          <p:cNvPr id="13350" name="Rectangle 48"/>
          <p:cNvSpPr>
            <a:spLocks noChangeArrowheads="1"/>
          </p:cNvSpPr>
          <p:nvPr/>
        </p:nvSpPr>
        <p:spPr bwMode="auto">
          <a:xfrm>
            <a:off x="1520825" y="4446588"/>
            <a:ext cx="76200" cy="292100"/>
          </a:xfrm>
          <a:prstGeom prst="rect">
            <a:avLst/>
          </a:prstGeom>
          <a:noFill/>
          <a:ln w="9525">
            <a:noFill/>
            <a:miter lim="800000"/>
            <a:headEnd/>
            <a:tailEnd/>
          </a:ln>
        </p:spPr>
        <p:txBody>
          <a:bodyPr wrap="none" lIns="0" tIns="0" rIns="0" bIns="0">
            <a:spAutoFit/>
          </a:bodyPr>
          <a:lstStyle/>
          <a:p>
            <a:pPr algn="l">
              <a:lnSpc>
                <a:spcPct val="160000"/>
              </a:lnSpc>
              <a:spcBef>
                <a:spcPct val="20000"/>
              </a:spcBef>
            </a:pPr>
            <a:r>
              <a:rPr kumimoji="0" lang="en-US" altLang="zh-CN" sz="1200">
                <a:solidFill>
                  <a:srgbClr val="000000"/>
                </a:solidFill>
                <a:latin typeface="宋体" pitchFamily="2" charset="-122"/>
                <a:ea typeface="宋体" pitchFamily="2" charset="-122"/>
              </a:rPr>
              <a:t>4</a:t>
            </a:r>
            <a:endParaRPr kumimoji="0" lang="en-US" altLang="zh-CN" sz="4000">
              <a:latin typeface="Arial" pitchFamily="34" charset="0"/>
              <a:ea typeface="宋体" pitchFamily="2" charset="-122"/>
            </a:endParaRPr>
          </a:p>
        </p:txBody>
      </p:sp>
      <p:sp>
        <p:nvSpPr>
          <p:cNvPr id="13351" name="Rectangle 49"/>
          <p:cNvSpPr>
            <a:spLocks noChangeArrowheads="1"/>
          </p:cNvSpPr>
          <p:nvPr/>
        </p:nvSpPr>
        <p:spPr bwMode="auto">
          <a:xfrm>
            <a:off x="1520825" y="3995738"/>
            <a:ext cx="76200" cy="292100"/>
          </a:xfrm>
          <a:prstGeom prst="rect">
            <a:avLst/>
          </a:prstGeom>
          <a:noFill/>
          <a:ln w="9525">
            <a:noFill/>
            <a:miter lim="800000"/>
            <a:headEnd/>
            <a:tailEnd/>
          </a:ln>
        </p:spPr>
        <p:txBody>
          <a:bodyPr wrap="none" lIns="0" tIns="0" rIns="0" bIns="0">
            <a:spAutoFit/>
          </a:bodyPr>
          <a:lstStyle/>
          <a:p>
            <a:pPr algn="l">
              <a:lnSpc>
                <a:spcPct val="160000"/>
              </a:lnSpc>
              <a:spcBef>
                <a:spcPct val="20000"/>
              </a:spcBef>
            </a:pPr>
            <a:r>
              <a:rPr kumimoji="0" lang="en-US" altLang="zh-CN" sz="1200">
                <a:solidFill>
                  <a:srgbClr val="000000"/>
                </a:solidFill>
                <a:latin typeface="宋体" pitchFamily="2" charset="-122"/>
                <a:ea typeface="宋体" pitchFamily="2" charset="-122"/>
              </a:rPr>
              <a:t>5</a:t>
            </a:r>
            <a:endParaRPr kumimoji="0" lang="en-US" altLang="zh-CN" sz="4000">
              <a:latin typeface="Arial" pitchFamily="34" charset="0"/>
              <a:ea typeface="宋体" pitchFamily="2" charset="-122"/>
            </a:endParaRPr>
          </a:p>
        </p:txBody>
      </p:sp>
      <p:sp>
        <p:nvSpPr>
          <p:cNvPr id="13352" name="Rectangle 50"/>
          <p:cNvSpPr>
            <a:spLocks noChangeArrowheads="1"/>
          </p:cNvSpPr>
          <p:nvPr/>
        </p:nvSpPr>
        <p:spPr bwMode="auto">
          <a:xfrm>
            <a:off x="1520825" y="3543300"/>
            <a:ext cx="76200" cy="292100"/>
          </a:xfrm>
          <a:prstGeom prst="rect">
            <a:avLst/>
          </a:prstGeom>
          <a:noFill/>
          <a:ln w="9525">
            <a:noFill/>
            <a:miter lim="800000"/>
            <a:headEnd/>
            <a:tailEnd/>
          </a:ln>
        </p:spPr>
        <p:txBody>
          <a:bodyPr wrap="none" lIns="0" tIns="0" rIns="0" bIns="0">
            <a:spAutoFit/>
          </a:bodyPr>
          <a:lstStyle/>
          <a:p>
            <a:pPr algn="l">
              <a:lnSpc>
                <a:spcPct val="160000"/>
              </a:lnSpc>
              <a:spcBef>
                <a:spcPct val="20000"/>
              </a:spcBef>
            </a:pPr>
            <a:r>
              <a:rPr kumimoji="0" lang="en-US" altLang="zh-CN" sz="1200">
                <a:solidFill>
                  <a:srgbClr val="000000"/>
                </a:solidFill>
                <a:latin typeface="宋体" pitchFamily="2" charset="-122"/>
                <a:ea typeface="宋体" pitchFamily="2" charset="-122"/>
              </a:rPr>
              <a:t>6</a:t>
            </a:r>
            <a:endParaRPr kumimoji="0" lang="en-US" altLang="zh-CN" sz="4000">
              <a:latin typeface="Arial" pitchFamily="34" charset="0"/>
              <a:ea typeface="宋体" pitchFamily="2" charset="-122"/>
            </a:endParaRPr>
          </a:p>
        </p:txBody>
      </p:sp>
      <p:sp>
        <p:nvSpPr>
          <p:cNvPr id="13353" name="Rectangle 51"/>
          <p:cNvSpPr>
            <a:spLocks noChangeArrowheads="1"/>
          </p:cNvSpPr>
          <p:nvPr/>
        </p:nvSpPr>
        <p:spPr bwMode="auto">
          <a:xfrm>
            <a:off x="1520825" y="3092450"/>
            <a:ext cx="76200" cy="292100"/>
          </a:xfrm>
          <a:prstGeom prst="rect">
            <a:avLst/>
          </a:prstGeom>
          <a:noFill/>
          <a:ln w="9525">
            <a:noFill/>
            <a:miter lim="800000"/>
            <a:headEnd/>
            <a:tailEnd/>
          </a:ln>
        </p:spPr>
        <p:txBody>
          <a:bodyPr wrap="none" lIns="0" tIns="0" rIns="0" bIns="0">
            <a:spAutoFit/>
          </a:bodyPr>
          <a:lstStyle/>
          <a:p>
            <a:pPr algn="l">
              <a:lnSpc>
                <a:spcPct val="160000"/>
              </a:lnSpc>
              <a:spcBef>
                <a:spcPct val="20000"/>
              </a:spcBef>
            </a:pPr>
            <a:r>
              <a:rPr kumimoji="0" lang="en-US" altLang="zh-CN" sz="1200">
                <a:solidFill>
                  <a:srgbClr val="000000"/>
                </a:solidFill>
                <a:latin typeface="宋体" pitchFamily="2" charset="-122"/>
                <a:ea typeface="宋体" pitchFamily="2" charset="-122"/>
              </a:rPr>
              <a:t>7</a:t>
            </a:r>
            <a:endParaRPr kumimoji="0" lang="en-US" altLang="zh-CN" sz="4000">
              <a:latin typeface="Arial" pitchFamily="34" charset="0"/>
              <a:ea typeface="宋体" pitchFamily="2" charset="-122"/>
            </a:endParaRPr>
          </a:p>
        </p:txBody>
      </p:sp>
      <p:sp>
        <p:nvSpPr>
          <p:cNvPr id="13354" name="Rectangle 52"/>
          <p:cNvSpPr>
            <a:spLocks noChangeArrowheads="1"/>
          </p:cNvSpPr>
          <p:nvPr/>
        </p:nvSpPr>
        <p:spPr bwMode="auto">
          <a:xfrm>
            <a:off x="1520825" y="2649538"/>
            <a:ext cx="76200" cy="292100"/>
          </a:xfrm>
          <a:prstGeom prst="rect">
            <a:avLst/>
          </a:prstGeom>
          <a:noFill/>
          <a:ln w="9525">
            <a:noFill/>
            <a:miter lim="800000"/>
            <a:headEnd/>
            <a:tailEnd/>
          </a:ln>
        </p:spPr>
        <p:txBody>
          <a:bodyPr wrap="none" lIns="0" tIns="0" rIns="0" bIns="0">
            <a:spAutoFit/>
          </a:bodyPr>
          <a:lstStyle/>
          <a:p>
            <a:pPr algn="l">
              <a:lnSpc>
                <a:spcPct val="160000"/>
              </a:lnSpc>
              <a:spcBef>
                <a:spcPct val="20000"/>
              </a:spcBef>
            </a:pPr>
            <a:r>
              <a:rPr kumimoji="0" lang="en-US" altLang="zh-CN" sz="1200">
                <a:solidFill>
                  <a:srgbClr val="000000"/>
                </a:solidFill>
                <a:latin typeface="宋体" pitchFamily="2" charset="-122"/>
                <a:ea typeface="宋体" pitchFamily="2" charset="-122"/>
              </a:rPr>
              <a:t>8</a:t>
            </a:r>
            <a:endParaRPr kumimoji="0" lang="en-US" altLang="zh-CN" sz="4000">
              <a:latin typeface="Arial" pitchFamily="34" charset="0"/>
              <a:ea typeface="宋体" pitchFamily="2" charset="-122"/>
            </a:endParaRPr>
          </a:p>
        </p:txBody>
      </p:sp>
      <p:sp>
        <p:nvSpPr>
          <p:cNvPr id="13355" name="Rectangle 53"/>
          <p:cNvSpPr>
            <a:spLocks noChangeArrowheads="1"/>
          </p:cNvSpPr>
          <p:nvPr/>
        </p:nvSpPr>
        <p:spPr bwMode="auto">
          <a:xfrm>
            <a:off x="1520825" y="2198688"/>
            <a:ext cx="76200" cy="292100"/>
          </a:xfrm>
          <a:prstGeom prst="rect">
            <a:avLst/>
          </a:prstGeom>
          <a:noFill/>
          <a:ln w="9525">
            <a:noFill/>
            <a:miter lim="800000"/>
            <a:headEnd/>
            <a:tailEnd/>
          </a:ln>
        </p:spPr>
        <p:txBody>
          <a:bodyPr wrap="none" lIns="0" tIns="0" rIns="0" bIns="0">
            <a:spAutoFit/>
          </a:bodyPr>
          <a:lstStyle/>
          <a:p>
            <a:pPr algn="l">
              <a:lnSpc>
                <a:spcPct val="160000"/>
              </a:lnSpc>
              <a:spcBef>
                <a:spcPct val="20000"/>
              </a:spcBef>
            </a:pPr>
            <a:r>
              <a:rPr kumimoji="0" lang="en-US" altLang="zh-CN" sz="1200">
                <a:solidFill>
                  <a:srgbClr val="000000"/>
                </a:solidFill>
                <a:latin typeface="宋体" pitchFamily="2" charset="-122"/>
                <a:ea typeface="宋体" pitchFamily="2" charset="-122"/>
              </a:rPr>
              <a:t>9</a:t>
            </a:r>
            <a:endParaRPr kumimoji="0" lang="en-US" altLang="zh-CN" sz="4000">
              <a:latin typeface="Arial" pitchFamily="34" charset="0"/>
              <a:ea typeface="宋体" pitchFamily="2" charset="-122"/>
            </a:endParaRPr>
          </a:p>
        </p:txBody>
      </p:sp>
      <p:sp>
        <p:nvSpPr>
          <p:cNvPr id="13356" name="Rectangle 54"/>
          <p:cNvSpPr>
            <a:spLocks noChangeArrowheads="1"/>
          </p:cNvSpPr>
          <p:nvPr/>
        </p:nvSpPr>
        <p:spPr bwMode="auto">
          <a:xfrm>
            <a:off x="1492250" y="1792288"/>
            <a:ext cx="152400" cy="292100"/>
          </a:xfrm>
          <a:prstGeom prst="rect">
            <a:avLst/>
          </a:prstGeom>
          <a:noFill/>
          <a:ln w="9525">
            <a:noFill/>
            <a:miter lim="800000"/>
            <a:headEnd/>
            <a:tailEnd/>
          </a:ln>
        </p:spPr>
        <p:txBody>
          <a:bodyPr wrap="none" lIns="0" tIns="0" rIns="0" bIns="0">
            <a:spAutoFit/>
          </a:bodyPr>
          <a:lstStyle/>
          <a:p>
            <a:pPr algn="l">
              <a:lnSpc>
                <a:spcPct val="160000"/>
              </a:lnSpc>
              <a:spcBef>
                <a:spcPct val="20000"/>
              </a:spcBef>
            </a:pPr>
            <a:r>
              <a:rPr kumimoji="0" lang="en-US" altLang="zh-CN" sz="1200">
                <a:solidFill>
                  <a:srgbClr val="000000"/>
                </a:solidFill>
                <a:latin typeface="宋体" pitchFamily="2" charset="-122"/>
                <a:ea typeface="宋体" pitchFamily="2" charset="-122"/>
              </a:rPr>
              <a:t>10</a:t>
            </a:r>
            <a:endParaRPr kumimoji="0" lang="en-US" altLang="zh-CN" sz="4000">
              <a:latin typeface="Arial" pitchFamily="34" charset="0"/>
              <a:ea typeface="宋体" pitchFamily="2" charset="-122"/>
            </a:endParaRPr>
          </a:p>
        </p:txBody>
      </p:sp>
      <p:sp>
        <p:nvSpPr>
          <p:cNvPr id="13357" name="Rectangle 55"/>
          <p:cNvSpPr>
            <a:spLocks noChangeArrowheads="1"/>
          </p:cNvSpPr>
          <p:nvPr/>
        </p:nvSpPr>
        <p:spPr bwMode="auto">
          <a:xfrm>
            <a:off x="1716088" y="5853113"/>
            <a:ext cx="76200" cy="292100"/>
          </a:xfrm>
          <a:prstGeom prst="rect">
            <a:avLst/>
          </a:prstGeom>
          <a:noFill/>
          <a:ln w="9525">
            <a:noFill/>
            <a:miter lim="800000"/>
            <a:headEnd/>
            <a:tailEnd/>
          </a:ln>
        </p:spPr>
        <p:txBody>
          <a:bodyPr wrap="none" lIns="0" tIns="0" rIns="0" bIns="0">
            <a:spAutoFit/>
          </a:bodyPr>
          <a:lstStyle/>
          <a:p>
            <a:pPr algn="l">
              <a:lnSpc>
                <a:spcPct val="160000"/>
              </a:lnSpc>
              <a:spcBef>
                <a:spcPct val="20000"/>
              </a:spcBef>
            </a:pPr>
            <a:r>
              <a:rPr kumimoji="0" lang="en-US" altLang="zh-CN" sz="1200">
                <a:solidFill>
                  <a:srgbClr val="000000"/>
                </a:solidFill>
                <a:latin typeface="宋体" pitchFamily="2" charset="-122"/>
                <a:ea typeface="宋体" pitchFamily="2" charset="-122"/>
              </a:rPr>
              <a:t>1</a:t>
            </a:r>
            <a:endParaRPr kumimoji="0" lang="en-US" altLang="zh-CN" sz="4000">
              <a:latin typeface="Arial" pitchFamily="34" charset="0"/>
              <a:ea typeface="宋体" pitchFamily="2" charset="-122"/>
            </a:endParaRPr>
          </a:p>
        </p:txBody>
      </p:sp>
      <p:sp>
        <p:nvSpPr>
          <p:cNvPr id="13358" name="Rectangle 56"/>
          <p:cNvSpPr>
            <a:spLocks noChangeArrowheads="1"/>
          </p:cNvSpPr>
          <p:nvPr/>
        </p:nvSpPr>
        <p:spPr bwMode="auto">
          <a:xfrm>
            <a:off x="2401888" y="5853113"/>
            <a:ext cx="76200" cy="292100"/>
          </a:xfrm>
          <a:prstGeom prst="rect">
            <a:avLst/>
          </a:prstGeom>
          <a:noFill/>
          <a:ln w="9525">
            <a:noFill/>
            <a:miter lim="800000"/>
            <a:headEnd/>
            <a:tailEnd/>
          </a:ln>
        </p:spPr>
        <p:txBody>
          <a:bodyPr wrap="none" lIns="0" tIns="0" rIns="0" bIns="0">
            <a:spAutoFit/>
          </a:bodyPr>
          <a:lstStyle/>
          <a:p>
            <a:pPr algn="l">
              <a:lnSpc>
                <a:spcPct val="160000"/>
              </a:lnSpc>
              <a:spcBef>
                <a:spcPct val="20000"/>
              </a:spcBef>
            </a:pPr>
            <a:r>
              <a:rPr kumimoji="0" lang="en-US" altLang="zh-CN" sz="1200">
                <a:solidFill>
                  <a:srgbClr val="000000"/>
                </a:solidFill>
                <a:latin typeface="宋体" pitchFamily="2" charset="-122"/>
                <a:ea typeface="宋体" pitchFamily="2" charset="-122"/>
              </a:rPr>
              <a:t>2</a:t>
            </a:r>
            <a:endParaRPr kumimoji="0" lang="en-US" altLang="zh-CN" sz="4000">
              <a:latin typeface="Arial" pitchFamily="34" charset="0"/>
              <a:ea typeface="宋体" pitchFamily="2" charset="-122"/>
            </a:endParaRPr>
          </a:p>
        </p:txBody>
      </p:sp>
      <p:sp>
        <p:nvSpPr>
          <p:cNvPr id="13359" name="Rectangle 57"/>
          <p:cNvSpPr>
            <a:spLocks noChangeArrowheads="1"/>
          </p:cNvSpPr>
          <p:nvPr/>
        </p:nvSpPr>
        <p:spPr bwMode="auto">
          <a:xfrm>
            <a:off x="3076575" y="5853113"/>
            <a:ext cx="76200" cy="292100"/>
          </a:xfrm>
          <a:prstGeom prst="rect">
            <a:avLst/>
          </a:prstGeom>
          <a:noFill/>
          <a:ln w="9525">
            <a:noFill/>
            <a:miter lim="800000"/>
            <a:headEnd/>
            <a:tailEnd/>
          </a:ln>
        </p:spPr>
        <p:txBody>
          <a:bodyPr wrap="none" lIns="0" tIns="0" rIns="0" bIns="0">
            <a:spAutoFit/>
          </a:bodyPr>
          <a:lstStyle/>
          <a:p>
            <a:pPr algn="l">
              <a:lnSpc>
                <a:spcPct val="160000"/>
              </a:lnSpc>
              <a:spcBef>
                <a:spcPct val="20000"/>
              </a:spcBef>
            </a:pPr>
            <a:r>
              <a:rPr kumimoji="0" lang="en-US" altLang="zh-CN" sz="1200">
                <a:solidFill>
                  <a:srgbClr val="000000"/>
                </a:solidFill>
                <a:latin typeface="宋体" pitchFamily="2" charset="-122"/>
                <a:ea typeface="宋体" pitchFamily="2" charset="-122"/>
              </a:rPr>
              <a:t>3</a:t>
            </a:r>
            <a:endParaRPr kumimoji="0" lang="en-US" altLang="zh-CN" sz="4000">
              <a:latin typeface="Arial" pitchFamily="34" charset="0"/>
              <a:ea typeface="宋体" pitchFamily="2" charset="-122"/>
            </a:endParaRPr>
          </a:p>
        </p:txBody>
      </p:sp>
      <p:sp>
        <p:nvSpPr>
          <p:cNvPr id="13360" name="Rectangle 58"/>
          <p:cNvSpPr>
            <a:spLocks noChangeArrowheads="1"/>
          </p:cNvSpPr>
          <p:nvPr/>
        </p:nvSpPr>
        <p:spPr bwMode="auto">
          <a:xfrm>
            <a:off x="3759200" y="5853113"/>
            <a:ext cx="76200" cy="292100"/>
          </a:xfrm>
          <a:prstGeom prst="rect">
            <a:avLst/>
          </a:prstGeom>
          <a:noFill/>
          <a:ln w="9525">
            <a:noFill/>
            <a:miter lim="800000"/>
            <a:headEnd/>
            <a:tailEnd/>
          </a:ln>
        </p:spPr>
        <p:txBody>
          <a:bodyPr wrap="none" lIns="0" tIns="0" rIns="0" bIns="0">
            <a:spAutoFit/>
          </a:bodyPr>
          <a:lstStyle/>
          <a:p>
            <a:pPr algn="l">
              <a:lnSpc>
                <a:spcPct val="160000"/>
              </a:lnSpc>
              <a:spcBef>
                <a:spcPct val="20000"/>
              </a:spcBef>
            </a:pPr>
            <a:r>
              <a:rPr kumimoji="0" lang="en-US" altLang="zh-CN" sz="1200">
                <a:solidFill>
                  <a:srgbClr val="000000"/>
                </a:solidFill>
                <a:latin typeface="宋体" pitchFamily="2" charset="-122"/>
                <a:ea typeface="宋体" pitchFamily="2" charset="-122"/>
              </a:rPr>
              <a:t>4</a:t>
            </a:r>
            <a:endParaRPr kumimoji="0" lang="en-US" altLang="zh-CN" sz="4000">
              <a:latin typeface="Arial" pitchFamily="34" charset="0"/>
              <a:ea typeface="宋体" pitchFamily="2" charset="-122"/>
            </a:endParaRPr>
          </a:p>
        </p:txBody>
      </p:sp>
      <p:sp>
        <p:nvSpPr>
          <p:cNvPr id="13361" name="Rectangle 59"/>
          <p:cNvSpPr>
            <a:spLocks noChangeArrowheads="1"/>
          </p:cNvSpPr>
          <p:nvPr/>
        </p:nvSpPr>
        <p:spPr bwMode="auto">
          <a:xfrm>
            <a:off x="4443413" y="5853113"/>
            <a:ext cx="76200" cy="292100"/>
          </a:xfrm>
          <a:prstGeom prst="rect">
            <a:avLst/>
          </a:prstGeom>
          <a:noFill/>
          <a:ln w="9525">
            <a:noFill/>
            <a:miter lim="800000"/>
            <a:headEnd/>
            <a:tailEnd/>
          </a:ln>
        </p:spPr>
        <p:txBody>
          <a:bodyPr wrap="none" lIns="0" tIns="0" rIns="0" bIns="0">
            <a:spAutoFit/>
          </a:bodyPr>
          <a:lstStyle/>
          <a:p>
            <a:pPr algn="l">
              <a:lnSpc>
                <a:spcPct val="160000"/>
              </a:lnSpc>
              <a:spcBef>
                <a:spcPct val="20000"/>
              </a:spcBef>
            </a:pPr>
            <a:r>
              <a:rPr kumimoji="0" lang="en-US" altLang="zh-CN" sz="1200">
                <a:solidFill>
                  <a:srgbClr val="000000"/>
                </a:solidFill>
                <a:latin typeface="宋体" pitchFamily="2" charset="-122"/>
                <a:ea typeface="宋体" pitchFamily="2" charset="-122"/>
              </a:rPr>
              <a:t>5</a:t>
            </a:r>
            <a:endParaRPr kumimoji="0" lang="en-US" altLang="zh-CN" sz="4000">
              <a:latin typeface="Arial" pitchFamily="34" charset="0"/>
              <a:ea typeface="宋体" pitchFamily="2" charset="-122"/>
            </a:endParaRPr>
          </a:p>
        </p:txBody>
      </p:sp>
      <p:sp>
        <p:nvSpPr>
          <p:cNvPr id="13362" name="Rectangle 60"/>
          <p:cNvSpPr>
            <a:spLocks noChangeArrowheads="1"/>
          </p:cNvSpPr>
          <p:nvPr/>
        </p:nvSpPr>
        <p:spPr bwMode="auto">
          <a:xfrm>
            <a:off x="5119688" y="5853113"/>
            <a:ext cx="76200" cy="292100"/>
          </a:xfrm>
          <a:prstGeom prst="rect">
            <a:avLst/>
          </a:prstGeom>
          <a:noFill/>
          <a:ln w="9525">
            <a:noFill/>
            <a:miter lim="800000"/>
            <a:headEnd/>
            <a:tailEnd/>
          </a:ln>
        </p:spPr>
        <p:txBody>
          <a:bodyPr wrap="none" lIns="0" tIns="0" rIns="0" bIns="0">
            <a:spAutoFit/>
          </a:bodyPr>
          <a:lstStyle/>
          <a:p>
            <a:pPr algn="l">
              <a:lnSpc>
                <a:spcPct val="160000"/>
              </a:lnSpc>
              <a:spcBef>
                <a:spcPct val="20000"/>
              </a:spcBef>
            </a:pPr>
            <a:r>
              <a:rPr kumimoji="0" lang="en-US" altLang="zh-CN" sz="1200">
                <a:solidFill>
                  <a:srgbClr val="000000"/>
                </a:solidFill>
                <a:latin typeface="宋体" pitchFamily="2" charset="-122"/>
                <a:ea typeface="宋体" pitchFamily="2" charset="-122"/>
              </a:rPr>
              <a:t>6</a:t>
            </a:r>
            <a:endParaRPr kumimoji="0" lang="en-US" altLang="zh-CN" sz="4000">
              <a:latin typeface="Arial" pitchFamily="34" charset="0"/>
              <a:ea typeface="宋体" pitchFamily="2" charset="-122"/>
            </a:endParaRPr>
          </a:p>
        </p:txBody>
      </p:sp>
      <p:sp>
        <p:nvSpPr>
          <p:cNvPr id="13363" name="Rectangle 61"/>
          <p:cNvSpPr>
            <a:spLocks noChangeArrowheads="1"/>
          </p:cNvSpPr>
          <p:nvPr/>
        </p:nvSpPr>
        <p:spPr bwMode="auto">
          <a:xfrm>
            <a:off x="5803900" y="5853113"/>
            <a:ext cx="76200" cy="292100"/>
          </a:xfrm>
          <a:prstGeom prst="rect">
            <a:avLst/>
          </a:prstGeom>
          <a:noFill/>
          <a:ln w="9525">
            <a:noFill/>
            <a:miter lim="800000"/>
            <a:headEnd/>
            <a:tailEnd/>
          </a:ln>
        </p:spPr>
        <p:txBody>
          <a:bodyPr wrap="none" lIns="0" tIns="0" rIns="0" bIns="0">
            <a:spAutoFit/>
          </a:bodyPr>
          <a:lstStyle/>
          <a:p>
            <a:pPr algn="l">
              <a:lnSpc>
                <a:spcPct val="160000"/>
              </a:lnSpc>
              <a:spcBef>
                <a:spcPct val="20000"/>
              </a:spcBef>
            </a:pPr>
            <a:r>
              <a:rPr kumimoji="0" lang="en-US" altLang="zh-CN" sz="1200">
                <a:solidFill>
                  <a:srgbClr val="000000"/>
                </a:solidFill>
                <a:latin typeface="宋体" pitchFamily="2" charset="-122"/>
                <a:ea typeface="宋体" pitchFamily="2" charset="-122"/>
              </a:rPr>
              <a:t>7</a:t>
            </a:r>
            <a:endParaRPr kumimoji="0" lang="en-US" altLang="zh-CN" sz="4000">
              <a:latin typeface="Arial" pitchFamily="34" charset="0"/>
              <a:ea typeface="宋体" pitchFamily="2" charset="-122"/>
            </a:endParaRPr>
          </a:p>
        </p:txBody>
      </p:sp>
      <p:sp>
        <p:nvSpPr>
          <p:cNvPr id="13364" name="Rectangle 62"/>
          <p:cNvSpPr>
            <a:spLocks noChangeArrowheads="1"/>
          </p:cNvSpPr>
          <p:nvPr/>
        </p:nvSpPr>
        <p:spPr bwMode="auto">
          <a:xfrm>
            <a:off x="6488113" y="5853113"/>
            <a:ext cx="76200" cy="292100"/>
          </a:xfrm>
          <a:prstGeom prst="rect">
            <a:avLst/>
          </a:prstGeom>
          <a:noFill/>
          <a:ln w="9525">
            <a:noFill/>
            <a:miter lim="800000"/>
            <a:headEnd/>
            <a:tailEnd/>
          </a:ln>
        </p:spPr>
        <p:txBody>
          <a:bodyPr wrap="none" lIns="0" tIns="0" rIns="0" bIns="0">
            <a:spAutoFit/>
          </a:bodyPr>
          <a:lstStyle/>
          <a:p>
            <a:pPr algn="l">
              <a:lnSpc>
                <a:spcPct val="160000"/>
              </a:lnSpc>
              <a:spcBef>
                <a:spcPct val="20000"/>
              </a:spcBef>
            </a:pPr>
            <a:r>
              <a:rPr kumimoji="0" lang="en-US" altLang="zh-CN" sz="1200">
                <a:solidFill>
                  <a:srgbClr val="000000"/>
                </a:solidFill>
                <a:latin typeface="宋体" pitchFamily="2" charset="-122"/>
                <a:ea typeface="宋体" pitchFamily="2" charset="-122"/>
              </a:rPr>
              <a:t>8</a:t>
            </a:r>
            <a:endParaRPr kumimoji="0" lang="en-US" altLang="zh-CN" sz="4000">
              <a:latin typeface="Arial" pitchFamily="34" charset="0"/>
              <a:ea typeface="宋体" pitchFamily="2" charset="-122"/>
            </a:endParaRPr>
          </a:p>
        </p:txBody>
      </p:sp>
      <p:sp>
        <p:nvSpPr>
          <p:cNvPr id="13365" name="Rectangle 63"/>
          <p:cNvSpPr>
            <a:spLocks noChangeArrowheads="1"/>
          </p:cNvSpPr>
          <p:nvPr/>
        </p:nvSpPr>
        <p:spPr bwMode="auto">
          <a:xfrm>
            <a:off x="7164388" y="5853113"/>
            <a:ext cx="76200" cy="292100"/>
          </a:xfrm>
          <a:prstGeom prst="rect">
            <a:avLst/>
          </a:prstGeom>
          <a:noFill/>
          <a:ln w="9525">
            <a:noFill/>
            <a:miter lim="800000"/>
            <a:headEnd/>
            <a:tailEnd/>
          </a:ln>
        </p:spPr>
        <p:txBody>
          <a:bodyPr wrap="none" lIns="0" tIns="0" rIns="0" bIns="0">
            <a:spAutoFit/>
          </a:bodyPr>
          <a:lstStyle/>
          <a:p>
            <a:pPr algn="l">
              <a:lnSpc>
                <a:spcPct val="160000"/>
              </a:lnSpc>
              <a:spcBef>
                <a:spcPct val="20000"/>
              </a:spcBef>
            </a:pPr>
            <a:r>
              <a:rPr kumimoji="0" lang="en-US" altLang="zh-CN" sz="1200">
                <a:solidFill>
                  <a:srgbClr val="000000"/>
                </a:solidFill>
                <a:latin typeface="宋体" pitchFamily="2" charset="-122"/>
                <a:ea typeface="宋体" pitchFamily="2" charset="-122"/>
              </a:rPr>
              <a:t>9</a:t>
            </a:r>
            <a:endParaRPr kumimoji="0" lang="en-US" altLang="zh-CN" sz="4000">
              <a:latin typeface="Arial" pitchFamily="34" charset="0"/>
              <a:ea typeface="宋体" pitchFamily="2" charset="-122"/>
            </a:endParaRPr>
          </a:p>
        </p:txBody>
      </p:sp>
      <p:sp>
        <p:nvSpPr>
          <p:cNvPr id="13366" name="Rectangle 64"/>
          <p:cNvSpPr>
            <a:spLocks noChangeArrowheads="1"/>
          </p:cNvSpPr>
          <p:nvPr/>
        </p:nvSpPr>
        <p:spPr bwMode="auto">
          <a:xfrm>
            <a:off x="7812088" y="5853113"/>
            <a:ext cx="152400" cy="292100"/>
          </a:xfrm>
          <a:prstGeom prst="rect">
            <a:avLst/>
          </a:prstGeom>
          <a:noFill/>
          <a:ln w="9525">
            <a:noFill/>
            <a:miter lim="800000"/>
            <a:headEnd/>
            <a:tailEnd/>
          </a:ln>
        </p:spPr>
        <p:txBody>
          <a:bodyPr wrap="none" lIns="0" tIns="0" rIns="0" bIns="0">
            <a:spAutoFit/>
          </a:bodyPr>
          <a:lstStyle/>
          <a:p>
            <a:pPr algn="l">
              <a:lnSpc>
                <a:spcPct val="160000"/>
              </a:lnSpc>
              <a:spcBef>
                <a:spcPct val="20000"/>
              </a:spcBef>
            </a:pPr>
            <a:r>
              <a:rPr kumimoji="0" lang="en-US" altLang="zh-CN" sz="1200">
                <a:solidFill>
                  <a:srgbClr val="000000"/>
                </a:solidFill>
                <a:latin typeface="宋体" pitchFamily="2" charset="-122"/>
                <a:ea typeface="宋体" pitchFamily="2" charset="-122"/>
              </a:rPr>
              <a:t>10</a:t>
            </a:r>
            <a:endParaRPr kumimoji="0" lang="en-US" altLang="zh-CN" sz="4000">
              <a:latin typeface="Arial" pitchFamily="34" charset="0"/>
              <a:ea typeface="宋体" pitchFamily="2" charset="-122"/>
            </a:endParaRPr>
          </a:p>
        </p:txBody>
      </p:sp>
      <p:sp>
        <p:nvSpPr>
          <p:cNvPr id="13367" name="Rectangle 65"/>
          <p:cNvSpPr>
            <a:spLocks noChangeArrowheads="1"/>
          </p:cNvSpPr>
          <p:nvPr/>
        </p:nvSpPr>
        <p:spPr bwMode="auto">
          <a:xfrm>
            <a:off x="5597525" y="3489325"/>
            <a:ext cx="330200" cy="153988"/>
          </a:xfrm>
          <a:prstGeom prst="rect">
            <a:avLst/>
          </a:prstGeom>
          <a:noFill/>
          <a:ln w="9525">
            <a:noFill/>
            <a:miter lim="800000"/>
            <a:headEnd/>
            <a:tailEnd/>
          </a:ln>
        </p:spPr>
        <p:txBody>
          <a:bodyPr/>
          <a:lstStyle/>
          <a:p>
            <a:endParaRPr lang="zh-CN" altLang="en-US"/>
          </a:p>
        </p:txBody>
      </p:sp>
      <p:sp>
        <p:nvSpPr>
          <p:cNvPr id="13368" name="Rectangle 67"/>
          <p:cNvSpPr>
            <a:spLocks noChangeArrowheads="1"/>
          </p:cNvSpPr>
          <p:nvPr/>
        </p:nvSpPr>
        <p:spPr bwMode="auto">
          <a:xfrm>
            <a:off x="4254500" y="4240213"/>
            <a:ext cx="455613" cy="176212"/>
          </a:xfrm>
          <a:prstGeom prst="rect">
            <a:avLst/>
          </a:prstGeom>
          <a:noFill/>
          <a:ln w="9525">
            <a:noFill/>
            <a:miter lim="800000"/>
            <a:headEnd/>
            <a:tailEnd/>
          </a:ln>
        </p:spPr>
        <p:txBody>
          <a:bodyPr/>
          <a:lstStyle/>
          <a:p>
            <a:endParaRPr lang="zh-CN" altLang="en-US"/>
          </a:p>
        </p:txBody>
      </p:sp>
      <p:sp>
        <p:nvSpPr>
          <p:cNvPr id="13369" name="Rectangle 69"/>
          <p:cNvSpPr>
            <a:spLocks noChangeArrowheads="1"/>
          </p:cNvSpPr>
          <p:nvPr/>
        </p:nvSpPr>
        <p:spPr bwMode="auto">
          <a:xfrm>
            <a:off x="5808663" y="3271838"/>
            <a:ext cx="598487" cy="153987"/>
          </a:xfrm>
          <a:prstGeom prst="rect">
            <a:avLst/>
          </a:prstGeom>
          <a:noFill/>
          <a:ln w="9525">
            <a:noFill/>
            <a:miter lim="800000"/>
            <a:headEnd/>
            <a:tailEnd/>
          </a:ln>
        </p:spPr>
        <p:txBody>
          <a:bodyPr/>
          <a:lstStyle/>
          <a:p>
            <a:endParaRPr lang="zh-CN" altLang="en-US"/>
          </a:p>
        </p:txBody>
      </p:sp>
      <p:sp>
        <p:nvSpPr>
          <p:cNvPr id="13370" name="Rectangle 71"/>
          <p:cNvSpPr>
            <a:spLocks noChangeArrowheads="1"/>
          </p:cNvSpPr>
          <p:nvPr/>
        </p:nvSpPr>
        <p:spPr bwMode="auto">
          <a:xfrm>
            <a:off x="3113088" y="3876675"/>
            <a:ext cx="339725" cy="153988"/>
          </a:xfrm>
          <a:prstGeom prst="rect">
            <a:avLst/>
          </a:prstGeom>
          <a:noFill/>
          <a:ln w="9525">
            <a:noFill/>
            <a:miter lim="800000"/>
            <a:headEnd/>
            <a:tailEnd/>
          </a:ln>
        </p:spPr>
        <p:txBody>
          <a:bodyPr/>
          <a:lstStyle/>
          <a:p>
            <a:endParaRPr lang="zh-CN" altLang="en-US"/>
          </a:p>
        </p:txBody>
      </p:sp>
      <p:sp>
        <p:nvSpPr>
          <p:cNvPr id="13371" name="Rectangle 85"/>
          <p:cNvSpPr>
            <a:spLocks noChangeArrowheads="1"/>
          </p:cNvSpPr>
          <p:nvPr/>
        </p:nvSpPr>
        <p:spPr bwMode="auto">
          <a:xfrm>
            <a:off x="3738563" y="3698875"/>
            <a:ext cx="338137" cy="153988"/>
          </a:xfrm>
          <a:prstGeom prst="rect">
            <a:avLst/>
          </a:prstGeom>
          <a:noFill/>
          <a:ln w="9525">
            <a:noFill/>
            <a:miter lim="800000"/>
            <a:headEnd/>
            <a:tailEnd/>
          </a:ln>
        </p:spPr>
        <p:txBody>
          <a:bodyPr/>
          <a:lstStyle/>
          <a:p>
            <a:endParaRPr lang="zh-CN" altLang="en-US"/>
          </a:p>
        </p:txBody>
      </p:sp>
      <p:sp>
        <p:nvSpPr>
          <p:cNvPr id="13372" name="Rectangle 87"/>
          <p:cNvSpPr>
            <a:spLocks noChangeArrowheads="1"/>
          </p:cNvSpPr>
          <p:nvPr/>
        </p:nvSpPr>
        <p:spPr bwMode="auto">
          <a:xfrm>
            <a:off x="4625975" y="4610100"/>
            <a:ext cx="338138" cy="144463"/>
          </a:xfrm>
          <a:prstGeom prst="rect">
            <a:avLst/>
          </a:prstGeom>
          <a:noFill/>
          <a:ln w="9525">
            <a:noFill/>
            <a:miter lim="800000"/>
            <a:headEnd/>
            <a:tailEnd/>
          </a:ln>
        </p:spPr>
        <p:txBody>
          <a:bodyPr/>
          <a:lstStyle/>
          <a:p>
            <a:endParaRPr lang="zh-CN" altLang="en-US"/>
          </a:p>
        </p:txBody>
      </p:sp>
      <p:sp>
        <p:nvSpPr>
          <p:cNvPr id="13373" name="Rectangle 92"/>
          <p:cNvSpPr>
            <a:spLocks noChangeArrowheads="1"/>
          </p:cNvSpPr>
          <p:nvPr/>
        </p:nvSpPr>
        <p:spPr bwMode="auto">
          <a:xfrm>
            <a:off x="1044575" y="3255963"/>
            <a:ext cx="379413" cy="1176337"/>
          </a:xfrm>
          <a:prstGeom prst="rect">
            <a:avLst/>
          </a:prstGeom>
          <a:noFill/>
          <a:ln w="9525">
            <a:noFill/>
            <a:miter lim="800000"/>
            <a:headEnd/>
            <a:tailEnd/>
          </a:ln>
        </p:spPr>
        <p:txBody>
          <a:bodyPr vert="eaVert">
            <a:spAutoFit/>
          </a:bodyPr>
          <a:lstStyle/>
          <a:p>
            <a:pPr algn="l">
              <a:lnSpc>
                <a:spcPct val="80000"/>
              </a:lnSpc>
              <a:spcBef>
                <a:spcPct val="20000"/>
              </a:spcBef>
            </a:pPr>
            <a:r>
              <a:rPr kumimoji="0" lang="zh-CN" altLang="en-US" b="1">
                <a:solidFill>
                  <a:schemeClr val="tx2"/>
                </a:solidFill>
                <a:latin typeface="Arial" pitchFamily="34" charset="0"/>
                <a:ea typeface="楷体_GB2312" pitchFamily="49" charset="-122"/>
              </a:rPr>
              <a:t>市场吸引力</a:t>
            </a:r>
          </a:p>
        </p:txBody>
      </p:sp>
      <p:sp>
        <p:nvSpPr>
          <p:cNvPr id="13374" name="Rectangle 93"/>
          <p:cNvSpPr>
            <a:spLocks noChangeArrowheads="1"/>
          </p:cNvSpPr>
          <p:nvPr/>
        </p:nvSpPr>
        <p:spPr bwMode="auto">
          <a:xfrm>
            <a:off x="5243513" y="2873375"/>
            <a:ext cx="889000" cy="339725"/>
          </a:xfrm>
          <a:prstGeom prst="rect">
            <a:avLst/>
          </a:prstGeom>
          <a:noFill/>
          <a:ln w="9525">
            <a:noFill/>
            <a:miter lim="800000"/>
            <a:headEnd/>
            <a:tailEnd/>
          </a:ln>
        </p:spPr>
        <p:txBody>
          <a:bodyPr wrap="none" lIns="0" tIns="0" rIns="0" bIns="0">
            <a:spAutoFit/>
          </a:bodyPr>
          <a:lstStyle/>
          <a:p>
            <a:pPr algn="l">
              <a:lnSpc>
                <a:spcPct val="160000"/>
              </a:lnSpc>
              <a:spcBef>
                <a:spcPct val="20000"/>
              </a:spcBef>
            </a:pPr>
            <a:r>
              <a:rPr kumimoji="0" lang="zh-CN" altLang="en-US" sz="1400">
                <a:latin typeface="Arial" pitchFamily="34" charset="0"/>
              </a:rPr>
              <a:t>商贸物流业</a:t>
            </a:r>
          </a:p>
        </p:txBody>
      </p:sp>
      <p:sp>
        <p:nvSpPr>
          <p:cNvPr id="13375" name="AutoShape 94"/>
          <p:cNvSpPr>
            <a:spLocks noChangeArrowheads="1"/>
          </p:cNvSpPr>
          <p:nvPr/>
        </p:nvSpPr>
        <p:spPr bwMode="auto">
          <a:xfrm>
            <a:off x="6591300" y="2160588"/>
            <a:ext cx="909638" cy="547687"/>
          </a:xfrm>
          <a:prstGeom prst="wedgeRectCallout">
            <a:avLst>
              <a:gd name="adj1" fmla="val -88218"/>
              <a:gd name="adj2" fmla="val 41306"/>
            </a:avLst>
          </a:prstGeom>
          <a:noFill/>
          <a:ln w="9525">
            <a:solidFill>
              <a:schemeClr val="tx1"/>
            </a:solidFill>
            <a:miter lim="800000"/>
            <a:headEnd/>
            <a:tailEnd/>
          </a:ln>
        </p:spPr>
        <p:txBody>
          <a:bodyPr/>
          <a:lstStyle/>
          <a:p>
            <a:pPr algn="l"/>
            <a:r>
              <a:rPr kumimoji="0" lang="zh-CN" altLang="en-US" sz="1400">
                <a:latin typeface="Arial" pitchFamily="34" charset="0"/>
              </a:rPr>
              <a:t>整合资源</a:t>
            </a:r>
          </a:p>
          <a:p>
            <a:pPr algn="l"/>
            <a:r>
              <a:rPr kumimoji="0" lang="zh-CN" altLang="en-US" sz="1400">
                <a:latin typeface="Arial" pitchFamily="34" charset="0"/>
              </a:rPr>
              <a:t>稳步发展</a:t>
            </a:r>
          </a:p>
        </p:txBody>
      </p:sp>
      <p:sp>
        <p:nvSpPr>
          <p:cNvPr id="13376" name="AutoShape 95"/>
          <p:cNvSpPr>
            <a:spLocks noChangeArrowheads="1"/>
          </p:cNvSpPr>
          <p:nvPr/>
        </p:nvSpPr>
        <p:spPr bwMode="auto">
          <a:xfrm>
            <a:off x="1897063" y="2005013"/>
            <a:ext cx="968375" cy="560387"/>
          </a:xfrm>
          <a:prstGeom prst="wedgeRectCallout">
            <a:avLst>
              <a:gd name="adj1" fmla="val 70329"/>
              <a:gd name="adj2" fmla="val 75213"/>
            </a:avLst>
          </a:prstGeom>
          <a:noFill/>
          <a:ln w="9525">
            <a:solidFill>
              <a:schemeClr val="tx1"/>
            </a:solidFill>
            <a:miter lim="800000"/>
            <a:headEnd/>
            <a:tailEnd/>
          </a:ln>
        </p:spPr>
        <p:txBody>
          <a:bodyPr lIns="90000" rIns="90000"/>
          <a:lstStyle/>
          <a:p>
            <a:pPr algn="l"/>
            <a:r>
              <a:rPr kumimoji="0" lang="zh-CN" altLang="en-US" sz="1400">
                <a:latin typeface="Arial" pitchFamily="34" charset="0"/>
              </a:rPr>
              <a:t>整合资源积极发展</a:t>
            </a:r>
          </a:p>
        </p:txBody>
      </p:sp>
      <p:sp>
        <p:nvSpPr>
          <p:cNvPr id="13377" name="AutoShape 97"/>
          <p:cNvSpPr>
            <a:spLocks noChangeArrowheads="1"/>
          </p:cNvSpPr>
          <p:nvPr/>
        </p:nvSpPr>
        <p:spPr bwMode="auto">
          <a:xfrm>
            <a:off x="1784350" y="3429000"/>
            <a:ext cx="963613" cy="576263"/>
          </a:xfrm>
          <a:prstGeom prst="wedgeRectCallout">
            <a:avLst>
              <a:gd name="adj1" fmla="val 118861"/>
              <a:gd name="adj2" fmla="val 3444"/>
            </a:avLst>
          </a:prstGeom>
          <a:noFill/>
          <a:ln w="9525">
            <a:solidFill>
              <a:schemeClr val="tx1"/>
            </a:solidFill>
            <a:miter lim="800000"/>
            <a:headEnd/>
            <a:tailEnd/>
          </a:ln>
        </p:spPr>
        <p:txBody>
          <a:bodyPr lIns="90000" tIns="10800" rIns="90000" bIns="10800"/>
          <a:lstStyle/>
          <a:p>
            <a:pPr algn="l"/>
            <a:r>
              <a:rPr kumimoji="0" lang="zh-CN" altLang="en-US" sz="1400">
                <a:latin typeface="Arial" pitchFamily="34" charset="0"/>
              </a:rPr>
              <a:t>培养能力伺机发展</a:t>
            </a:r>
          </a:p>
        </p:txBody>
      </p:sp>
      <p:sp>
        <p:nvSpPr>
          <p:cNvPr id="13378" name="Rectangle 106"/>
          <p:cNvSpPr>
            <a:spLocks noChangeArrowheads="1"/>
          </p:cNvSpPr>
          <p:nvPr/>
        </p:nvSpPr>
        <p:spPr bwMode="auto">
          <a:xfrm>
            <a:off x="3209925" y="6165850"/>
            <a:ext cx="3313113" cy="336550"/>
          </a:xfrm>
          <a:prstGeom prst="rect">
            <a:avLst/>
          </a:prstGeom>
          <a:noFill/>
          <a:ln w="9525">
            <a:noFill/>
            <a:miter lim="800000"/>
            <a:headEnd/>
            <a:tailEnd/>
          </a:ln>
        </p:spPr>
        <p:txBody>
          <a:bodyPr wrap="none">
            <a:spAutoFit/>
          </a:bodyPr>
          <a:lstStyle/>
          <a:p>
            <a:pPr algn="l">
              <a:spcBef>
                <a:spcPct val="20000"/>
              </a:spcBef>
            </a:pPr>
            <a:r>
              <a:rPr kumimoji="0" lang="zh-CN" altLang="en-US" b="1">
                <a:solidFill>
                  <a:schemeClr val="tx2"/>
                </a:solidFill>
                <a:latin typeface="Arial" pitchFamily="34" charset="0"/>
                <a:ea typeface="楷体_GB2312" pitchFamily="49" charset="-122"/>
              </a:rPr>
              <a:t>业务内部竞争力</a:t>
            </a:r>
            <a:r>
              <a:rPr kumimoji="0" lang="en-US" altLang="zh-CN" b="1">
                <a:solidFill>
                  <a:schemeClr val="tx2"/>
                </a:solidFill>
                <a:latin typeface="Arial" pitchFamily="34" charset="0"/>
                <a:ea typeface="楷体_GB2312" pitchFamily="49" charset="-122"/>
              </a:rPr>
              <a:t>/</a:t>
            </a:r>
            <a:r>
              <a:rPr kumimoji="0" lang="zh-CN" altLang="en-US" b="1">
                <a:solidFill>
                  <a:schemeClr val="tx2"/>
                </a:solidFill>
                <a:latin typeface="Arial" pitchFamily="34" charset="0"/>
                <a:ea typeface="楷体_GB2312" pitchFamily="49" charset="-122"/>
              </a:rPr>
              <a:t>战略与资源匹配度</a:t>
            </a:r>
          </a:p>
        </p:txBody>
      </p:sp>
      <p:sp>
        <p:nvSpPr>
          <p:cNvPr id="13379" name="Rectangle 107"/>
          <p:cNvSpPr>
            <a:spLocks noChangeArrowheads="1"/>
          </p:cNvSpPr>
          <p:nvPr/>
        </p:nvSpPr>
        <p:spPr bwMode="auto">
          <a:xfrm>
            <a:off x="3368675" y="3330575"/>
            <a:ext cx="889000" cy="339725"/>
          </a:xfrm>
          <a:prstGeom prst="rect">
            <a:avLst/>
          </a:prstGeom>
          <a:noFill/>
          <a:ln w="9525">
            <a:noFill/>
            <a:miter lim="800000"/>
            <a:headEnd/>
            <a:tailEnd/>
          </a:ln>
        </p:spPr>
        <p:txBody>
          <a:bodyPr wrap="none" lIns="0" tIns="0" rIns="0" bIns="0">
            <a:spAutoFit/>
          </a:bodyPr>
          <a:lstStyle/>
          <a:p>
            <a:pPr algn="l">
              <a:lnSpc>
                <a:spcPct val="160000"/>
              </a:lnSpc>
              <a:spcBef>
                <a:spcPct val="20000"/>
              </a:spcBef>
            </a:pPr>
            <a:r>
              <a:rPr kumimoji="0" lang="zh-CN" altLang="en-US" sz="1400">
                <a:latin typeface="Arial" pitchFamily="34" charset="0"/>
              </a:rPr>
              <a:t>旅游酒店业</a:t>
            </a:r>
          </a:p>
        </p:txBody>
      </p:sp>
      <p:sp>
        <p:nvSpPr>
          <p:cNvPr id="13380" name="Rectangle 108"/>
          <p:cNvSpPr>
            <a:spLocks noChangeArrowheads="1"/>
          </p:cNvSpPr>
          <p:nvPr/>
        </p:nvSpPr>
        <p:spPr bwMode="auto">
          <a:xfrm>
            <a:off x="3251200" y="2276475"/>
            <a:ext cx="711200" cy="339725"/>
          </a:xfrm>
          <a:prstGeom prst="rect">
            <a:avLst/>
          </a:prstGeom>
          <a:noFill/>
          <a:ln w="9525">
            <a:noFill/>
            <a:miter lim="800000"/>
            <a:headEnd/>
            <a:tailEnd/>
          </a:ln>
        </p:spPr>
        <p:txBody>
          <a:bodyPr wrap="none" lIns="0" tIns="0" rIns="0" bIns="0">
            <a:spAutoFit/>
          </a:bodyPr>
          <a:lstStyle/>
          <a:p>
            <a:pPr algn="l">
              <a:lnSpc>
                <a:spcPct val="160000"/>
              </a:lnSpc>
              <a:spcBef>
                <a:spcPct val="20000"/>
              </a:spcBef>
            </a:pPr>
            <a:r>
              <a:rPr kumimoji="0" lang="zh-CN" altLang="en-US" sz="1400">
                <a:latin typeface="Arial" pitchFamily="34" charset="0"/>
              </a:rPr>
              <a:t>特色农业</a:t>
            </a:r>
          </a:p>
        </p:txBody>
      </p:sp>
      <p:sp>
        <p:nvSpPr>
          <p:cNvPr id="13381" name="AutoShape 110"/>
          <p:cNvSpPr>
            <a:spLocks noChangeArrowheads="1"/>
          </p:cNvSpPr>
          <p:nvPr/>
        </p:nvSpPr>
        <p:spPr bwMode="auto">
          <a:xfrm>
            <a:off x="6491288" y="4005263"/>
            <a:ext cx="904875" cy="503237"/>
          </a:xfrm>
          <a:prstGeom prst="wedgeRectCallout">
            <a:avLst>
              <a:gd name="adj1" fmla="val -196843"/>
              <a:gd name="adj2" fmla="val 10884"/>
            </a:avLst>
          </a:prstGeom>
          <a:noFill/>
          <a:ln w="9525">
            <a:solidFill>
              <a:schemeClr val="tx1"/>
            </a:solidFill>
            <a:miter lim="800000"/>
            <a:headEnd/>
            <a:tailEnd/>
          </a:ln>
        </p:spPr>
        <p:txBody>
          <a:bodyPr lIns="54000" rIns="54000"/>
          <a:lstStyle/>
          <a:p>
            <a:pPr algn="l"/>
            <a:r>
              <a:rPr kumimoji="0" lang="zh-CN" altLang="en-US" sz="1400">
                <a:latin typeface="Arial" pitchFamily="34" charset="0"/>
              </a:rPr>
              <a:t>维持或选择发展</a:t>
            </a:r>
          </a:p>
        </p:txBody>
      </p:sp>
      <p:sp>
        <p:nvSpPr>
          <p:cNvPr id="13382" name="Rectangle 112"/>
          <p:cNvSpPr>
            <a:spLocks noChangeArrowheads="1"/>
          </p:cNvSpPr>
          <p:nvPr/>
        </p:nvSpPr>
        <p:spPr bwMode="auto">
          <a:xfrm>
            <a:off x="4376738" y="4076700"/>
            <a:ext cx="711200" cy="339725"/>
          </a:xfrm>
          <a:prstGeom prst="rect">
            <a:avLst/>
          </a:prstGeom>
          <a:noFill/>
          <a:ln w="9525">
            <a:noFill/>
            <a:miter lim="800000"/>
            <a:headEnd/>
            <a:tailEnd/>
          </a:ln>
        </p:spPr>
        <p:txBody>
          <a:bodyPr wrap="none" lIns="0" tIns="0" rIns="0" bIns="0">
            <a:spAutoFit/>
          </a:bodyPr>
          <a:lstStyle/>
          <a:p>
            <a:pPr algn="l">
              <a:lnSpc>
                <a:spcPct val="160000"/>
              </a:lnSpc>
              <a:spcBef>
                <a:spcPct val="20000"/>
              </a:spcBef>
            </a:pPr>
            <a:r>
              <a:rPr kumimoji="0" lang="zh-CN" altLang="en-US" sz="1400">
                <a:latin typeface="Arial" pitchFamily="34" charset="0"/>
              </a:rPr>
              <a:t>房地产业</a:t>
            </a:r>
          </a:p>
        </p:txBody>
      </p:sp>
      <p:sp>
        <p:nvSpPr>
          <p:cNvPr id="13383" name="AutoShape 113"/>
          <p:cNvSpPr>
            <a:spLocks noChangeArrowheads="1"/>
          </p:cNvSpPr>
          <p:nvPr/>
        </p:nvSpPr>
        <p:spPr bwMode="auto">
          <a:xfrm rot="2013040">
            <a:off x="7596188" y="1701800"/>
            <a:ext cx="957262" cy="431800"/>
          </a:xfrm>
          <a:prstGeom prst="flowChartAlternateProcess">
            <a:avLst/>
          </a:prstGeom>
          <a:noFill/>
          <a:ln w="22225" algn="ctr">
            <a:solidFill>
              <a:srgbClr val="FF0000"/>
            </a:solidFill>
            <a:prstDash val="dash"/>
            <a:miter lim="800000"/>
            <a:headEnd/>
            <a:tailEnd/>
          </a:ln>
        </p:spPr>
        <p:txBody>
          <a:bodyPr wrap="none" anchor="ctr"/>
          <a:lstStyle/>
          <a:p>
            <a:r>
              <a:rPr kumimoji="0" lang="zh-CN" altLang="en-US" sz="2400" b="1">
                <a:solidFill>
                  <a:srgbClr val="FF3300"/>
                </a:solidFill>
                <a:latin typeface="Arial" pitchFamily="34" charset="0"/>
              </a:rPr>
              <a:t>示意</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15925" y="476250"/>
            <a:ext cx="9074150" cy="1081088"/>
          </a:xfrm>
          <a:noFill/>
        </p:spPr>
        <p:txBody>
          <a:bodyPr/>
          <a:lstStyle/>
          <a:p>
            <a:pPr eaLnBrk="1" hangingPunct="1"/>
            <a:r>
              <a:rPr lang="zh-CN" altLang="en-US" sz="2400" smtClean="0"/>
              <a:t>对股权结构设计，新华信将首先根据公司的资产状况以及集团决策者对股权结构的考虑，制定初步的股权结构，并在充分评估员工出资意愿及出资能力的基础上，确定最终的股权结构比例。</a:t>
            </a:r>
          </a:p>
        </p:txBody>
      </p:sp>
      <p:sp>
        <p:nvSpPr>
          <p:cNvPr id="14339" name="Rectangle 83"/>
          <p:cNvSpPr>
            <a:spLocks noChangeArrowheads="1"/>
          </p:cNvSpPr>
          <p:nvPr/>
        </p:nvSpPr>
        <p:spPr bwMode="auto">
          <a:xfrm>
            <a:off x="3240088" y="2278063"/>
            <a:ext cx="2438400" cy="381000"/>
          </a:xfrm>
          <a:prstGeom prst="rect">
            <a:avLst/>
          </a:prstGeom>
          <a:solidFill>
            <a:schemeClr val="bg1"/>
          </a:solidFill>
          <a:ln w="9525">
            <a:solidFill>
              <a:schemeClr val="tx1"/>
            </a:solidFill>
            <a:miter lim="800000"/>
            <a:headEnd/>
            <a:tailEnd/>
          </a:ln>
        </p:spPr>
        <p:txBody>
          <a:bodyPr wrap="none" lIns="90000" tIns="46800" rIns="90000" bIns="46800" anchor="ctr"/>
          <a:lstStyle/>
          <a:p>
            <a:pPr>
              <a:spcBef>
                <a:spcPct val="50000"/>
              </a:spcBef>
            </a:pPr>
            <a:r>
              <a:rPr kumimoji="0" lang="zh-CN" altLang="en-US">
                <a:latin typeface="Arial" pitchFamily="34" charset="0"/>
              </a:rPr>
              <a:t>集团公司净资产规模</a:t>
            </a:r>
          </a:p>
        </p:txBody>
      </p:sp>
      <p:sp>
        <p:nvSpPr>
          <p:cNvPr id="14340" name="Rectangle 86"/>
          <p:cNvSpPr>
            <a:spLocks noChangeArrowheads="1"/>
          </p:cNvSpPr>
          <p:nvPr/>
        </p:nvSpPr>
        <p:spPr bwMode="auto">
          <a:xfrm>
            <a:off x="6043613" y="2257425"/>
            <a:ext cx="2438400" cy="381000"/>
          </a:xfrm>
          <a:prstGeom prst="rect">
            <a:avLst/>
          </a:prstGeom>
          <a:solidFill>
            <a:schemeClr val="bg1"/>
          </a:solidFill>
          <a:ln w="9525">
            <a:solidFill>
              <a:schemeClr val="tx1"/>
            </a:solidFill>
            <a:miter lim="800000"/>
            <a:headEnd/>
            <a:tailEnd/>
          </a:ln>
        </p:spPr>
        <p:txBody>
          <a:bodyPr wrap="none" lIns="90000" tIns="46800" rIns="90000" bIns="46800" anchor="ctr"/>
          <a:lstStyle/>
          <a:p>
            <a:pPr>
              <a:spcBef>
                <a:spcPct val="50000"/>
              </a:spcBef>
            </a:pPr>
            <a:r>
              <a:rPr kumimoji="0" lang="zh-CN" altLang="en-US">
                <a:latin typeface="Arial" pitchFamily="34" charset="0"/>
              </a:rPr>
              <a:t>决策者对股权结构的考虑</a:t>
            </a:r>
          </a:p>
        </p:txBody>
      </p:sp>
      <p:sp>
        <p:nvSpPr>
          <p:cNvPr id="14341" name="Rectangle 87"/>
          <p:cNvSpPr>
            <a:spLocks noChangeArrowheads="1"/>
          </p:cNvSpPr>
          <p:nvPr/>
        </p:nvSpPr>
        <p:spPr bwMode="auto">
          <a:xfrm>
            <a:off x="3009900" y="3943350"/>
            <a:ext cx="1812925" cy="381000"/>
          </a:xfrm>
          <a:prstGeom prst="rect">
            <a:avLst/>
          </a:prstGeom>
          <a:solidFill>
            <a:schemeClr val="bg1"/>
          </a:solidFill>
          <a:ln w="9525">
            <a:solidFill>
              <a:schemeClr val="tx1"/>
            </a:solidFill>
            <a:miter lim="800000"/>
            <a:headEnd/>
            <a:tailEnd/>
          </a:ln>
        </p:spPr>
        <p:txBody>
          <a:bodyPr wrap="none" lIns="90000" tIns="46800" rIns="90000" bIns="46800" anchor="ctr"/>
          <a:lstStyle/>
          <a:p>
            <a:pPr>
              <a:spcBef>
                <a:spcPct val="50000"/>
              </a:spcBef>
            </a:pPr>
            <a:r>
              <a:rPr kumimoji="0" lang="zh-CN" altLang="en-US">
                <a:latin typeface="Arial" pitchFamily="34" charset="0"/>
              </a:rPr>
              <a:t>员工持股比例</a:t>
            </a:r>
          </a:p>
        </p:txBody>
      </p:sp>
      <p:sp>
        <p:nvSpPr>
          <p:cNvPr id="14342" name="Rectangle 100"/>
          <p:cNvSpPr>
            <a:spLocks noChangeArrowheads="1"/>
          </p:cNvSpPr>
          <p:nvPr/>
        </p:nvSpPr>
        <p:spPr bwMode="auto">
          <a:xfrm>
            <a:off x="5099050" y="3943350"/>
            <a:ext cx="1524000" cy="381000"/>
          </a:xfrm>
          <a:prstGeom prst="rect">
            <a:avLst/>
          </a:prstGeom>
          <a:solidFill>
            <a:schemeClr val="bg1"/>
          </a:solidFill>
          <a:ln w="9525">
            <a:solidFill>
              <a:schemeClr val="tx1"/>
            </a:solidFill>
            <a:miter lim="800000"/>
            <a:headEnd/>
            <a:tailEnd/>
          </a:ln>
        </p:spPr>
        <p:txBody>
          <a:bodyPr wrap="none" lIns="90000" tIns="46800" rIns="90000" bIns="46800" anchor="ctr"/>
          <a:lstStyle/>
          <a:p>
            <a:pPr>
              <a:spcBef>
                <a:spcPct val="50000"/>
              </a:spcBef>
            </a:pPr>
            <a:r>
              <a:rPr kumimoji="0" lang="zh-CN" altLang="en-US">
                <a:latin typeface="Arial" pitchFamily="34" charset="0"/>
              </a:rPr>
              <a:t>股份预留比例</a:t>
            </a:r>
          </a:p>
        </p:txBody>
      </p:sp>
      <p:sp>
        <p:nvSpPr>
          <p:cNvPr id="14343" name="Rectangle 101"/>
          <p:cNvSpPr>
            <a:spLocks noChangeArrowheads="1"/>
          </p:cNvSpPr>
          <p:nvPr/>
        </p:nvSpPr>
        <p:spPr bwMode="auto">
          <a:xfrm>
            <a:off x="7042150" y="3943350"/>
            <a:ext cx="1800225" cy="381000"/>
          </a:xfrm>
          <a:prstGeom prst="rect">
            <a:avLst/>
          </a:prstGeom>
          <a:solidFill>
            <a:schemeClr val="bg1"/>
          </a:solidFill>
          <a:ln w="9525">
            <a:solidFill>
              <a:schemeClr val="tx1"/>
            </a:solidFill>
            <a:miter lim="800000"/>
            <a:headEnd/>
            <a:tailEnd/>
          </a:ln>
        </p:spPr>
        <p:txBody>
          <a:bodyPr wrap="none" lIns="90000" tIns="46800" rIns="90000" bIns="46800" anchor="ctr"/>
          <a:lstStyle/>
          <a:p>
            <a:pPr>
              <a:spcBef>
                <a:spcPct val="50000"/>
              </a:spcBef>
            </a:pPr>
            <a:r>
              <a:rPr kumimoji="0" lang="zh-CN" altLang="en-US">
                <a:latin typeface="Arial" pitchFamily="34" charset="0"/>
              </a:rPr>
              <a:t>控股股东持股比例</a:t>
            </a:r>
          </a:p>
        </p:txBody>
      </p:sp>
      <p:sp>
        <p:nvSpPr>
          <p:cNvPr id="14344" name="Rectangle 102"/>
          <p:cNvSpPr>
            <a:spLocks noChangeArrowheads="1"/>
          </p:cNvSpPr>
          <p:nvPr/>
        </p:nvSpPr>
        <p:spPr bwMode="auto">
          <a:xfrm>
            <a:off x="488950" y="3387725"/>
            <a:ext cx="1728788" cy="381000"/>
          </a:xfrm>
          <a:prstGeom prst="rect">
            <a:avLst/>
          </a:prstGeom>
          <a:solidFill>
            <a:schemeClr val="bg1"/>
          </a:solidFill>
          <a:ln w="9525">
            <a:solidFill>
              <a:schemeClr val="tx1"/>
            </a:solidFill>
            <a:miter lim="800000"/>
            <a:headEnd/>
            <a:tailEnd/>
          </a:ln>
        </p:spPr>
        <p:txBody>
          <a:bodyPr wrap="none" lIns="90000" tIns="46800" rIns="90000" bIns="46800" anchor="ctr"/>
          <a:lstStyle/>
          <a:p>
            <a:pPr>
              <a:spcBef>
                <a:spcPct val="50000"/>
              </a:spcBef>
            </a:pPr>
            <a:r>
              <a:rPr kumimoji="0" lang="zh-CN" altLang="en-US">
                <a:latin typeface="Arial" pitchFamily="34" charset="0"/>
              </a:rPr>
              <a:t>员工出资能力估算</a:t>
            </a:r>
          </a:p>
        </p:txBody>
      </p:sp>
      <p:sp>
        <p:nvSpPr>
          <p:cNvPr id="14345" name="Rectangle 104"/>
          <p:cNvSpPr>
            <a:spLocks noChangeArrowheads="1"/>
          </p:cNvSpPr>
          <p:nvPr/>
        </p:nvSpPr>
        <p:spPr bwMode="auto">
          <a:xfrm>
            <a:off x="488950" y="4611688"/>
            <a:ext cx="1728788" cy="381000"/>
          </a:xfrm>
          <a:prstGeom prst="rect">
            <a:avLst/>
          </a:prstGeom>
          <a:solidFill>
            <a:schemeClr val="bg1"/>
          </a:solidFill>
          <a:ln w="9525">
            <a:solidFill>
              <a:schemeClr val="tx1"/>
            </a:solidFill>
            <a:miter lim="800000"/>
            <a:headEnd/>
            <a:tailEnd/>
          </a:ln>
        </p:spPr>
        <p:txBody>
          <a:bodyPr wrap="none" lIns="90000" tIns="46800" rIns="90000" bIns="46800" anchor="ctr"/>
          <a:lstStyle/>
          <a:p>
            <a:pPr>
              <a:spcBef>
                <a:spcPct val="50000"/>
              </a:spcBef>
            </a:pPr>
            <a:r>
              <a:rPr kumimoji="0" lang="zh-CN" altLang="en-US">
                <a:latin typeface="Arial" pitchFamily="34" charset="0"/>
              </a:rPr>
              <a:t>员工出资意愿分析</a:t>
            </a:r>
          </a:p>
        </p:txBody>
      </p:sp>
      <p:cxnSp>
        <p:nvCxnSpPr>
          <p:cNvPr id="14346" name="AutoShape 105"/>
          <p:cNvCxnSpPr>
            <a:cxnSpLocks noChangeShapeType="1"/>
            <a:stCxn id="14339" idx="2"/>
            <a:endCxn id="14341" idx="0"/>
          </p:cNvCxnSpPr>
          <p:nvPr/>
        </p:nvCxnSpPr>
        <p:spPr bwMode="auto">
          <a:xfrm rot="5400000">
            <a:off x="3545682" y="3029744"/>
            <a:ext cx="1284287" cy="542925"/>
          </a:xfrm>
          <a:prstGeom prst="bentConnector3">
            <a:avLst>
              <a:gd name="adj1" fmla="val 49940"/>
            </a:avLst>
          </a:prstGeom>
          <a:noFill/>
          <a:ln w="9525">
            <a:solidFill>
              <a:schemeClr val="tx1"/>
            </a:solidFill>
            <a:miter lim="800000"/>
            <a:headEnd/>
            <a:tailEnd type="triangle" w="med" len="med"/>
          </a:ln>
        </p:spPr>
      </p:cxnSp>
      <p:cxnSp>
        <p:nvCxnSpPr>
          <p:cNvPr id="14347" name="AutoShape 106"/>
          <p:cNvCxnSpPr>
            <a:cxnSpLocks noChangeShapeType="1"/>
            <a:stCxn id="14339" idx="2"/>
            <a:endCxn id="14342" idx="0"/>
          </p:cNvCxnSpPr>
          <p:nvPr/>
        </p:nvCxnSpPr>
        <p:spPr bwMode="auto">
          <a:xfrm rot="16200000" flipH="1">
            <a:off x="4518025" y="2600326"/>
            <a:ext cx="1284287" cy="1401762"/>
          </a:xfrm>
          <a:prstGeom prst="bentConnector3">
            <a:avLst>
              <a:gd name="adj1" fmla="val 49940"/>
            </a:avLst>
          </a:prstGeom>
          <a:noFill/>
          <a:ln w="9525">
            <a:solidFill>
              <a:schemeClr val="tx1"/>
            </a:solidFill>
            <a:miter lim="800000"/>
            <a:headEnd/>
            <a:tailEnd type="triangle" w="med" len="med"/>
          </a:ln>
        </p:spPr>
      </p:cxnSp>
      <p:cxnSp>
        <p:nvCxnSpPr>
          <p:cNvPr id="14348" name="AutoShape 107"/>
          <p:cNvCxnSpPr>
            <a:cxnSpLocks noChangeShapeType="1"/>
            <a:stCxn id="14339" idx="2"/>
            <a:endCxn id="14343" idx="0"/>
          </p:cNvCxnSpPr>
          <p:nvPr/>
        </p:nvCxnSpPr>
        <p:spPr bwMode="auto">
          <a:xfrm rot="16200000" flipH="1">
            <a:off x="5558632" y="1559719"/>
            <a:ext cx="1284287" cy="3482975"/>
          </a:xfrm>
          <a:prstGeom prst="bentConnector3">
            <a:avLst>
              <a:gd name="adj1" fmla="val 49940"/>
            </a:avLst>
          </a:prstGeom>
          <a:noFill/>
          <a:ln w="9525">
            <a:solidFill>
              <a:schemeClr val="tx1"/>
            </a:solidFill>
            <a:miter lim="800000"/>
            <a:headEnd/>
            <a:tailEnd type="triangle" w="med" len="med"/>
          </a:ln>
        </p:spPr>
      </p:cxnSp>
      <p:cxnSp>
        <p:nvCxnSpPr>
          <p:cNvPr id="14349" name="AutoShape 108"/>
          <p:cNvCxnSpPr>
            <a:cxnSpLocks noChangeShapeType="1"/>
            <a:stCxn id="14340" idx="2"/>
            <a:endCxn id="14342" idx="0"/>
          </p:cNvCxnSpPr>
          <p:nvPr/>
        </p:nvCxnSpPr>
        <p:spPr bwMode="auto">
          <a:xfrm rot="5400000">
            <a:off x="5909469" y="2590006"/>
            <a:ext cx="1304925" cy="1401763"/>
          </a:xfrm>
          <a:prstGeom prst="bentConnector3">
            <a:avLst>
              <a:gd name="adj1" fmla="val 50000"/>
            </a:avLst>
          </a:prstGeom>
          <a:noFill/>
          <a:ln w="9525">
            <a:solidFill>
              <a:schemeClr val="tx1"/>
            </a:solidFill>
            <a:miter lim="800000"/>
            <a:headEnd/>
            <a:tailEnd type="triangle" w="med" len="med"/>
          </a:ln>
        </p:spPr>
      </p:cxnSp>
      <p:sp>
        <p:nvSpPr>
          <p:cNvPr id="14350" name="Rectangle 109"/>
          <p:cNvSpPr>
            <a:spLocks noChangeArrowheads="1"/>
          </p:cNvSpPr>
          <p:nvPr/>
        </p:nvSpPr>
        <p:spPr bwMode="auto">
          <a:xfrm>
            <a:off x="4779963" y="5208588"/>
            <a:ext cx="2160587" cy="381000"/>
          </a:xfrm>
          <a:prstGeom prst="rect">
            <a:avLst/>
          </a:prstGeom>
          <a:solidFill>
            <a:schemeClr val="bg1"/>
          </a:solidFill>
          <a:ln w="9525">
            <a:solidFill>
              <a:schemeClr val="tx1"/>
            </a:solidFill>
            <a:miter lim="800000"/>
            <a:headEnd/>
            <a:tailEnd/>
          </a:ln>
        </p:spPr>
        <p:txBody>
          <a:bodyPr wrap="none" lIns="90000" tIns="46800" rIns="90000" bIns="46800" anchor="ctr"/>
          <a:lstStyle/>
          <a:p>
            <a:pPr>
              <a:spcBef>
                <a:spcPct val="50000"/>
              </a:spcBef>
            </a:pPr>
            <a:r>
              <a:rPr kumimoji="0" lang="zh-CN" altLang="en-US">
                <a:latin typeface="Arial" pitchFamily="34" charset="0"/>
              </a:rPr>
              <a:t>集团公司最终股权结构</a:t>
            </a:r>
          </a:p>
        </p:txBody>
      </p:sp>
      <p:cxnSp>
        <p:nvCxnSpPr>
          <p:cNvPr id="14351" name="AutoShape 110"/>
          <p:cNvCxnSpPr>
            <a:cxnSpLocks noChangeShapeType="1"/>
            <a:stCxn id="14344" idx="3"/>
            <a:endCxn id="14341" idx="1"/>
          </p:cNvCxnSpPr>
          <p:nvPr/>
        </p:nvCxnSpPr>
        <p:spPr bwMode="auto">
          <a:xfrm>
            <a:off x="2217738" y="3578225"/>
            <a:ext cx="792162" cy="555625"/>
          </a:xfrm>
          <a:prstGeom prst="bentConnector3">
            <a:avLst>
              <a:gd name="adj1" fmla="val 49898"/>
            </a:avLst>
          </a:prstGeom>
          <a:noFill/>
          <a:ln w="9525">
            <a:solidFill>
              <a:schemeClr val="tx1"/>
            </a:solidFill>
            <a:miter lim="800000"/>
            <a:headEnd/>
            <a:tailEnd type="triangle" w="med" len="med"/>
          </a:ln>
        </p:spPr>
      </p:cxnSp>
      <p:cxnSp>
        <p:nvCxnSpPr>
          <p:cNvPr id="14352" name="AutoShape 111"/>
          <p:cNvCxnSpPr>
            <a:cxnSpLocks noChangeShapeType="1"/>
            <a:stCxn id="14345" idx="3"/>
            <a:endCxn id="14341" idx="1"/>
          </p:cNvCxnSpPr>
          <p:nvPr/>
        </p:nvCxnSpPr>
        <p:spPr bwMode="auto">
          <a:xfrm flipV="1">
            <a:off x="2217738" y="4133850"/>
            <a:ext cx="792162" cy="668338"/>
          </a:xfrm>
          <a:prstGeom prst="bentConnector3">
            <a:avLst>
              <a:gd name="adj1" fmla="val 49898"/>
            </a:avLst>
          </a:prstGeom>
          <a:noFill/>
          <a:ln w="9525">
            <a:solidFill>
              <a:schemeClr val="tx1"/>
            </a:solidFill>
            <a:miter lim="800000"/>
            <a:headEnd/>
            <a:tailEnd type="triangle" w="med" len="med"/>
          </a:ln>
        </p:spPr>
      </p:cxnSp>
      <p:cxnSp>
        <p:nvCxnSpPr>
          <p:cNvPr id="14353" name="AutoShape 113"/>
          <p:cNvCxnSpPr>
            <a:cxnSpLocks noChangeShapeType="1"/>
            <a:stCxn id="14341" idx="2"/>
            <a:endCxn id="14350" idx="0"/>
          </p:cNvCxnSpPr>
          <p:nvPr/>
        </p:nvCxnSpPr>
        <p:spPr bwMode="auto">
          <a:xfrm rot="16200000" flipH="1">
            <a:off x="4446588" y="3794125"/>
            <a:ext cx="884238" cy="1944687"/>
          </a:xfrm>
          <a:prstGeom prst="bentConnector3">
            <a:avLst>
              <a:gd name="adj1" fmla="val 49912"/>
            </a:avLst>
          </a:prstGeom>
          <a:noFill/>
          <a:ln w="9525">
            <a:solidFill>
              <a:schemeClr val="tx1"/>
            </a:solidFill>
            <a:miter lim="800000"/>
            <a:headEnd/>
            <a:tailEnd type="triangle" w="med" len="med"/>
          </a:ln>
        </p:spPr>
      </p:cxnSp>
      <p:cxnSp>
        <p:nvCxnSpPr>
          <p:cNvPr id="14354" name="AutoShape 114"/>
          <p:cNvCxnSpPr>
            <a:cxnSpLocks noChangeShapeType="1"/>
            <a:stCxn id="14342" idx="2"/>
            <a:endCxn id="14350" idx="0"/>
          </p:cNvCxnSpPr>
          <p:nvPr/>
        </p:nvCxnSpPr>
        <p:spPr bwMode="auto">
          <a:xfrm rot="5400000">
            <a:off x="5418931" y="4766469"/>
            <a:ext cx="884238" cy="0"/>
          </a:xfrm>
          <a:prstGeom prst="straightConnector1">
            <a:avLst/>
          </a:prstGeom>
          <a:noFill/>
          <a:ln w="9525">
            <a:solidFill>
              <a:schemeClr val="tx1"/>
            </a:solidFill>
            <a:round/>
            <a:headEnd/>
            <a:tailEnd type="triangle" w="med" len="med"/>
          </a:ln>
        </p:spPr>
      </p:cxnSp>
      <p:cxnSp>
        <p:nvCxnSpPr>
          <p:cNvPr id="14355" name="AutoShape 115"/>
          <p:cNvCxnSpPr>
            <a:cxnSpLocks noChangeShapeType="1"/>
            <a:stCxn id="14343" idx="2"/>
            <a:endCxn id="14350" idx="0"/>
          </p:cNvCxnSpPr>
          <p:nvPr/>
        </p:nvCxnSpPr>
        <p:spPr bwMode="auto">
          <a:xfrm rot="5400000">
            <a:off x="6459538" y="3725862"/>
            <a:ext cx="884238" cy="2081213"/>
          </a:xfrm>
          <a:prstGeom prst="bentConnector3">
            <a:avLst>
              <a:gd name="adj1" fmla="val 49912"/>
            </a:avLst>
          </a:prstGeom>
          <a:noFill/>
          <a:ln w="9525">
            <a:solidFill>
              <a:schemeClr val="tx1"/>
            </a:solidFill>
            <a:miter lim="800000"/>
            <a:headEnd/>
            <a:tailEnd type="triangle" w="med" len="med"/>
          </a:ln>
        </p:spPr>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15925" y="476250"/>
            <a:ext cx="9074150" cy="865188"/>
          </a:xfrm>
          <a:noFill/>
        </p:spPr>
        <p:txBody>
          <a:bodyPr/>
          <a:lstStyle/>
          <a:p>
            <a:pPr eaLnBrk="1" hangingPunct="1"/>
            <a:r>
              <a:rPr lang="zh-CN" altLang="en-US" sz="2400" smtClean="0"/>
              <a:t>对于预留股份部分，新华信将为集团公司制定出该部分股份的相关管理和分配方案。</a:t>
            </a:r>
          </a:p>
        </p:txBody>
      </p:sp>
      <p:sp>
        <p:nvSpPr>
          <p:cNvPr id="15363" name="AutoShape 21"/>
          <p:cNvSpPr>
            <a:spLocks noChangeArrowheads="1"/>
          </p:cNvSpPr>
          <p:nvPr/>
        </p:nvSpPr>
        <p:spPr bwMode="auto">
          <a:xfrm>
            <a:off x="4022725" y="3101975"/>
            <a:ext cx="1858963" cy="1485900"/>
          </a:xfrm>
          <a:prstGeom prst="hexagon">
            <a:avLst>
              <a:gd name="adj" fmla="val 31277"/>
              <a:gd name="vf" fmla="val 115470"/>
            </a:avLst>
          </a:prstGeom>
          <a:solidFill>
            <a:schemeClr val="hlink"/>
          </a:solidFill>
          <a:ln w="9525">
            <a:noFill/>
            <a:miter lim="800000"/>
            <a:headEnd/>
            <a:tailEnd/>
          </a:ln>
        </p:spPr>
        <p:txBody>
          <a:bodyPr wrap="none" anchor="ctr"/>
          <a:lstStyle/>
          <a:p>
            <a:r>
              <a:rPr lang="zh-CN" altLang="en-US" b="1"/>
              <a:t>预留股份</a:t>
            </a:r>
          </a:p>
        </p:txBody>
      </p:sp>
      <p:sp>
        <p:nvSpPr>
          <p:cNvPr id="15364" name="AutoShape 22"/>
          <p:cNvSpPr>
            <a:spLocks noChangeArrowheads="1"/>
          </p:cNvSpPr>
          <p:nvPr/>
        </p:nvSpPr>
        <p:spPr bwMode="auto">
          <a:xfrm>
            <a:off x="5616575" y="3937000"/>
            <a:ext cx="1857375" cy="1393825"/>
          </a:xfrm>
          <a:prstGeom prst="hexagon">
            <a:avLst>
              <a:gd name="adj" fmla="val 33314"/>
              <a:gd name="vf" fmla="val 115470"/>
            </a:avLst>
          </a:prstGeom>
          <a:noFill/>
          <a:ln w="9525">
            <a:solidFill>
              <a:schemeClr val="tx1"/>
            </a:solidFill>
            <a:miter lim="800000"/>
            <a:headEnd/>
            <a:tailEnd/>
          </a:ln>
        </p:spPr>
        <p:txBody>
          <a:bodyPr wrap="none" anchor="ctr"/>
          <a:lstStyle/>
          <a:p>
            <a:r>
              <a:rPr lang="zh-CN" altLang="en-US"/>
              <a:t>预留股份分配方案</a:t>
            </a:r>
          </a:p>
        </p:txBody>
      </p:sp>
      <p:sp>
        <p:nvSpPr>
          <p:cNvPr id="15365" name="AutoShape 23"/>
          <p:cNvSpPr>
            <a:spLocks noChangeArrowheads="1"/>
          </p:cNvSpPr>
          <p:nvPr/>
        </p:nvSpPr>
        <p:spPr bwMode="auto">
          <a:xfrm>
            <a:off x="5616575" y="2359025"/>
            <a:ext cx="1857375" cy="1393825"/>
          </a:xfrm>
          <a:prstGeom prst="hexagon">
            <a:avLst>
              <a:gd name="adj" fmla="val 33314"/>
              <a:gd name="vf" fmla="val 115470"/>
            </a:avLst>
          </a:prstGeom>
          <a:noFill/>
          <a:ln w="9525">
            <a:solidFill>
              <a:schemeClr val="tx1"/>
            </a:solidFill>
            <a:miter lim="800000"/>
            <a:headEnd/>
            <a:tailEnd/>
          </a:ln>
        </p:spPr>
        <p:txBody>
          <a:bodyPr wrap="none" anchor="ctr"/>
          <a:lstStyle/>
          <a:p>
            <a:r>
              <a:rPr lang="zh-CN" altLang="en-US"/>
              <a:t>预留股份数量</a:t>
            </a:r>
          </a:p>
        </p:txBody>
      </p:sp>
      <p:sp>
        <p:nvSpPr>
          <p:cNvPr id="15366" name="AutoShape 24"/>
          <p:cNvSpPr>
            <a:spLocks noChangeArrowheads="1"/>
          </p:cNvSpPr>
          <p:nvPr/>
        </p:nvSpPr>
        <p:spPr bwMode="auto">
          <a:xfrm>
            <a:off x="4022725" y="1524000"/>
            <a:ext cx="1858963" cy="1392238"/>
          </a:xfrm>
          <a:prstGeom prst="hexagon">
            <a:avLst>
              <a:gd name="adj" fmla="val 33381"/>
              <a:gd name="vf" fmla="val 115470"/>
            </a:avLst>
          </a:prstGeom>
          <a:noFill/>
          <a:ln w="9525">
            <a:solidFill>
              <a:schemeClr val="tx1"/>
            </a:solidFill>
            <a:miter lim="800000"/>
            <a:headEnd/>
            <a:tailEnd/>
          </a:ln>
        </p:spPr>
        <p:txBody>
          <a:bodyPr wrap="none" anchor="ctr"/>
          <a:lstStyle/>
          <a:p>
            <a:r>
              <a:rPr lang="zh-CN" altLang="en-US"/>
              <a:t>预留股份比例</a:t>
            </a:r>
          </a:p>
        </p:txBody>
      </p:sp>
      <p:sp>
        <p:nvSpPr>
          <p:cNvPr id="15367" name="AutoShape 25"/>
          <p:cNvSpPr>
            <a:spLocks noChangeArrowheads="1"/>
          </p:cNvSpPr>
          <p:nvPr/>
        </p:nvSpPr>
        <p:spPr bwMode="auto">
          <a:xfrm>
            <a:off x="2430463" y="2359025"/>
            <a:ext cx="1857375" cy="1393825"/>
          </a:xfrm>
          <a:prstGeom prst="hexagon">
            <a:avLst>
              <a:gd name="adj" fmla="val 33314"/>
              <a:gd name="vf" fmla="val 115470"/>
            </a:avLst>
          </a:prstGeom>
          <a:noFill/>
          <a:ln w="9525">
            <a:solidFill>
              <a:schemeClr val="tx1"/>
            </a:solidFill>
            <a:miter lim="800000"/>
            <a:headEnd/>
            <a:tailEnd/>
          </a:ln>
        </p:spPr>
        <p:txBody>
          <a:bodyPr wrap="none" anchor="ctr"/>
          <a:lstStyle/>
          <a:p>
            <a:r>
              <a:rPr lang="zh-CN" altLang="en-US"/>
              <a:t>预留股份管理</a:t>
            </a:r>
          </a:p>
        </p:txBody>
      </p:sp>
      <p:sp>
        <p:nvSpPr>
          <p:cNvPr id="15368" name="AutoShape 26"/>
          <p:cNvSpPr>
            <a:spLocks noChangeArrowheads="1"/>
          </p:cNvSpPr>
          <p:nvPr/>
        </p:nvSpPr>
        <p:spPr bwMode="auto">
          <a:xfrm>
            <a:off x="4022725" y="4773613"/>
            <a:ext cx="1858963" cy="1392237"/>
          </a:xfrm>
          <a:prstGeom prst="hexagon">
            <a:avLst>
              <a:gd name="adj" fmla="val 33381"/>
              <a:gd name="vf" fmla="val 115470"/>
            </a:avLst>
          </a:prstGeom>
          <a:noFill/>
          <a:ln w="9525">
            <a:solidFill>
              <a:schemeClr val="tx1"/>
            </a:solidFill>
            <a:miter lim="800000"/>
            <a:headEnd/>
            <a:tailEnd/>
          </a:ln>
        </p:spPr>
        <p:txBody>
          <a:bodyPr wrap="none" anchor="ctr"/>
          <a:lstStyle/>
          <a:p>
            <a:r>
              <a:rPr lang="zh-CN" altLang="en-US"/>
              <a:t>预留股份的认购</a:t>
            </a:r>
          </a:p>
        </p:txBody>
      </p:sp>
      <p:sp>
        <p:nvSpPr>
          <p:cNvPr id="15369" name="AutoShape 27"/>
          <p:cNvSpPr>
            <a:spLocks noChangeArrowheads="1"/>
          </p:cNvSpPr>
          <p:nvPr/>
        </p:nvSpPr>
        <p:spPr bwMode="auto">
          <a:xfrm>
            <a:off x="2430463" y="3937000"/>
            <a:ext cx="1857375" cy="1393825"/>
          </a:xfrm>
          <a:prstGeom prst="hexagon">
            <a:avLst>
              <a:gd name="adj" fmla="val 33314"/>
              <a:gd name="vf" fmla="val 115470"/>
            </a:avLst>
          </a:prstGeom>
          <a:noFill/>
          <a:ln w="9525">
            <a:solidFill>
              <a:schemeClr val="tx1"/>
            </a:solidFill>
            <a:miter lim="800000"/>
            <a:headEnd/>
            <a:tailEnd/>
          </a:ln>
        </p:spPr>
        <p:txBody>
          <a:bodyPr wrap="none" anchor="ctr"/>
          <a:lstStyle/>
          <a:p>
            <a:r>
              <a:rPr lang="zh-CN" altLang="en-US"/>
              <a:t>预留股份分红处理</a:t>
            </a:r>
          </a:p>
        </p:txBody>
      </p:sp>
      <p:sp>
        <p:nvSpPr>
          <p:cNvPr id="15370" name="Line 28"/>
          <p:cNvSpPr>
            <a:spLocks noChangeShapeType="1"/>
          </p:cNvSpPr>
          <p:nvPr/>
        </p:nvSpPr>
        <p:spPr bwMode="auto">
          <a:xfrm>
            <a:off x="4465638" y="4587875"/>
            <a:ext cx="973137" cy="0"/>
          </a:xfrm>
          <a:prstGeom prst="line">
            <a:avLst/>
          </a:prstGeom>
          <a:noFill/>
          <a:ln w="28575">
            <a:solidFill>
              <a:schemeClr val="tx1"/>
            </a:solidFill>
            <a:round/>
            <a:headEnd/>
            <a:tailEnd/>
          </a:ln>
        </p:spPr>
        <p:txBody>
          <a:bodyPr wrap="none" anchor="ctr"/>
          <a:lstStyle/>
          <a:p>
            <a:endParaRPr lang="zh-CN" altLang="en-US"/>
          </a:p>
        </p:txBody>
      </p:sp>
      <p:sp>
        <p:nvSpPr>
          <p:cNvPr id="15371" name="Line 29"/>
          <p:cNvSpPr>
            <a:spLocks noChangeShapeType="1"/>
          </p:cNvSpPr>
          <p:nvPr/>
        </p:nvSpPr>
        <p:spPr bwMode="auto">
          <a:xfrm rot="21569904" flipH="1">
            <a:off x="5438775" y="3844925"/>
            <a:ext cx="442913" cy="742950"/>
          </a:xfrm>
          <a:prstGeom prst="line">
            <a:avLst/>
          </a:prstGeom>
          <a:noFill/>
          <a:ln w="28575">
            <a:solidFill>
              <a:schemeClr val="tx1"/>
            </a:solidFill>
            <a:round/>
            <a:headEnd/>
            <a:tailEnd/>
          </a:ln>
        </p:spPr>
        <p:txBody>
          <a:bodyPr wrap="none" anchor="ctr"/>
          <a:lstStyle/>
          <a:p>
            <a:endParaRPr lang="zh-CN" altLang="en-US"/>
          </a:p>
        </p:txBody>
      </p:sp>
      <p:sp>
        <p:nvSpPr>
          <p:cNvPr id="15372" name="Line 30"/>
          <p:cNvSpPr>
            <a:spLocks noChangeShapeType="1"/>
          </p:cNvSpPr>
          <p:nvPr/>
        </p:nvSpPr>
        <p:spPr bwMode="auto">
          <a:xfrm flipH="1" flipV="1">
            <a:off x="5438775" y="3101975"/>
            <a:ext cx="442913" cy="742950"/>
          </a:xfrm>
          <a:prstGeom prst="line">
            <a:avLst/>
          </a:prstGeom>
          <a:noFill/>
          <a:ln w="28575">
            <a:solidFill>
              <a:schemeClr val="tx1"/>
            </a:solidFill>
            <a:round/>
            <a:headEnd/>
            <a:tailEnd/>
          </a:ln>
        </p:spPr>
        <p:txBody>
          <a:bodyPr wrap="none" anchor="ctr"/>
          <a:lstStyle/>
          <a:p>
            <a:endParaRPr lang="zh-CN"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15925" y="476250"/>
            <a:ext cx="9074150" cy="865188"/>
          </a:xfrm>
          <a:noFill/>
        </p:spPr>
        <p:txBody>
          <a:bodyPr/>
          <a:lstStyle/>
          <a:p>
            <a:pPr eaLnBrk="1" hangingPunct="1"/>
            <a:r>
              <a:rPr lang="zh-CN" altLang="en-US" sz="2400" smtClean="0"/>
              <a:t>在员工持股方案设计时，首先对集团的各项任务进行分析，并对集团及下属公司的岗位设计进行优化调整。</a:t>
            </a:r>
          </a:p>
        </p:txBody>
      </p:sp>
      <p:sp>
        <p:nvSpPr>
          <p:cNvPr id="101385" name="AutoShape 9"/>
          <p:cNvSpPr>
            <a:spLocks noChangeArrowheads="1"/>
          </p:cNvSpPr>
          <p:nvPr/>
        </p:nvSpPr>
        <p:spPr bwMode="auto">
          <a:xfrm>
            <a:off x="771525" y="2111375"/>
            <a:ext cx="2582863" cy="422275"/>
          </a:xfrm>
          <a:prstGeom prst="homePlate">
            <a:avLst>
              <a:gd name="adj" fmla="val 15603"/>
            </a:avLst>
          </a:prstGeom>
          <a:solidFill>
            <a:srgbClr val="DDDDDD"/>
          </a:solidFill>
          <a:ln w="6350">
            <a:noFill/>
            <a:miter lim="800000"/>
            <a:headEnd/>
            <a:tailEnd/>
          </a:ln>
          <a:effectLst>
            <a:outerShdw dist="35921" dir="2700000" algn="ctr" rotWithShape="0">
              <a:srgbClr val="808080"/>
            </a:outerShdw>
          </a:effectLst>
        </p:spPr>
        <p:txBody>
          <a:bodyPr lIns="76200" tIns="0" rIns="88900" bIns="0" anchor="ctr"/>
          <a:lstStyle/>
          <a:p>
            <a:pPr>
              <a:defRPr/>
            </a:pPr>
            <a:endParaRPr lang="zh-CN" altLang="en-US"/>
          </a:p>
        </p:txBody>
      </p:sp>
      <p:sp>
        <p:nvSpPr>
          <p:cNvPr id="101386" name="AutoShape 10"/>
          <p:cNvSpPr>
            <a:spLocks noChangeArrowheads="1"/>
          </p:cNvSpPr>
          <p:nvPr/>
        </p:nvSpPr>
        <p:spPr bwMode="auto">
          <a:xfrm>
            <a:off x="3663950" y="2111375"/>
            <a:ext cx="2582863" cy="422275"/>
          </a:xfrm>
          <a:prstGeom prst="chevron">
            <a:avLst>
              <a:gd name="adj" fmla="val 15603"/>
            </a:avLst>
          </a:prstGeom>
          <a:solidFill>
            <a:srgbClr val="DDDDDD"/>
          </a:solidFill>
          <a:ln w="6350">
            <a:noFill/>
            <a:miter lim="800000"/>
            <a:headEnd/>
            <a:tailEnd/>
          </a:ln>
          <a:effectLst>
            <a:outerShdw dist="35921" dir="2700000" algn="ctr" rotWithShape="0">
              <a:srgbClr val="808080"/>
            </a:outerShdw>
          </a:effectLst>
        </p:spPr>
        <p:txBody>
          <a:bodyPr wrap="none" lIns="0" tIns="0" rIns="0" bIns="0" anchor="ctr"/>
          <a:lstStyle/>
          <a:p>
            <a:pPr>
              <a:defRPr/>
            </a:pPr>
            <a:endParaRPr lang="zh-CN" altLang="en-US"/>
          </a:p>
        </p:txBody>
      </p:sp>
      <p:sp>
        <p:nvSpPr>
          <p:cNvPr id="16389" name="Rectangle 11"/>
          <p:cNvSpPr>
            <a:spLocks noChangeArrowheads="1"/>
          </p:cNvSpPr>
          <p:nvPr/>
        </p:nvSpPr>
        <p:spPr bwMode="auto">
          <a:xfrm>
            <a:off x="1670050" y="2232025"/>
            <a:ext cx="711200" cy="212725"/>
          </a:xfrm>
          <a:prstGeom prst="rect">
            <a:avLst/>
          </a:prstGeom>
          <a:noFill/>
          <a:ln w="6350">
            <a:noFill/>
            <a:miter lim="800000"/>
            <a:headEnd/>
            <a:tailEnd/>
          </a:ln>
        </p:spPr>
        <p:txBody>
          <a:bodyPr wrap="none" lIns="0" tIns="0" rIns="0" bIns="0">
            <a:spAutoFit/>
          </a:bodyPr>
          <a:lstStyle/>
          <a:p>
            <a:pPr eaLnBrk="0" hangingPunct="0"/>
            <a:r>
              <a:rPr lang="zh-CN" altLang="en-US" sz="1400" b="1">
                <a:solidFill>
                  <a:srgbClr val="000000"/>
                </a:solidFill>
                <a:latin typeface="Arial" pitchFamily="34" charset="0"/>
                <a:ea typeface="楷体_GB2312" pitchFamily="49" charset="-122"/>
              </a:rPr>
              <a:t>任务分析</a:t>
            </a:r>
          </a:p>
        </p:txBody>
      </p:sp>
      <p:sp>
        <p:nvSpPr>
          <p:cNvPr id="16390" name="Rectangle 12"/>
          <p:cNvSpPr>
            <a:spLocks noChangeArrowheads="1"/>
          </p:cNvSpPr>
          <p:nvPr/>
        </p:nvSpPr>
        <p:spPr bwMode="auto">
          <a:xfrm>
            <a:off x="4603750" y="2232025"/>
            <a:ext cx="711200" cy="212725"/>
          </a:xfrm>
          <a:prstGeom prst="rect">
            <a:avLst/>
          </a:prstGeom>
          <a:noFill/>
          <a:ln w="6350">
            <a:noFill/>
            <a:miter lim="800000"/>
            <a:headEnd/>
            <a:tailEnd/>
          </a:ln>
        </p:spPr>
        <p:txBody>
          <a:bodyPr wrap="none" lIns="0" tIns="0" rIns="0" bIns="0">
            <a:spAutoFit/>
          </a:bodyPr>
          <a:lstStyle/>
          <a:p>
            <a:pPr eaLnBrk="0" hangingPunct="0"/>
            <a:r>
              <a:rPr lang="zh-CN" altLang="en-US" sz="1400" b="1">
                <a:solidFill>
                  <a:srgbClr val="000000"/>
                </a:solidFill>
                <a:latin typeface="Arial" pitchFamily="34" charset="0"/>
                <a:ea typeface="楷体_GB2312" pitchFamily="49" charset="-122"/>
              </a:rPr>
              <a:t>任务组合</a:t>
            </a:r>
          </a:p>
        </p:txBody>
      </p:sp>
      <p:sp>
        <p:nvSpPr>
          <p:cNvPr id="16391" name="Rectangle 13"/>
          <p:cNvSpPr>
            <a:spLocks noChangeArrowheads="1"/>
          </p:cNvSpPr>
          <p:nvPr/>
        </p:nvSpPr>
        <p:spPr bwMode="auto">
          <a:xfrm>
            <a:off x="790575" y="2720975"/>
            <a:ext cx="1066800" cy="2432050"/>
          </a:xfrm>
          <a:prstGeom prst="rect">
            <a:avLst/>
          </a:prstGeom>
          <a:noFill/>
          <a:ln w="6350">
            <a:solidFill>
              <a:srgbClr val="000000"/>
            </a:solidFill>
            <a:miter lim="800000"/>
            <a:headEnd/>
            <a:tailEnd/>
          </a:ln>
        </p:spPr>
        <p:txBody>
          <a:bodyPr/>
          <a:lstStyle/>
          <a:p>
            <a:endParaRPr lang="zh-CN" altLang="en-US"/>
          </a:p>
        </p:txBody>
      </p:sp>
      <p:sp>
        <p:nvSpPr>
          <p:cNvPr id="16392" name="Rectangle 14"/>
          <p:cNvSpPr>
            <a:spLocks noChangeArrowheads="1"/>
          </p:cNvSpPr>
          <p:nvPr/>
        </p:nvSpPr>
        <p:spPr bwMode="auto">
          <a:xfrm>
            <a:off x="854075" y="3754438"/>
            <a:ext cx="914400" cy="182562"/>
          </a:xfrm>
          <a:prstGeom prst="rect">
            <a:avLst/>
          </a:prstGeom>
          <a:noFill/>
          <a:ln w="6350">
            <a:noFill/>
            <a:miter lim="800000"/>
            <a:headEnd/>
            <a:tailEnd/>
          </a:ln>
        </p:spPr>
        <p:txBody>
          <a:bodyPr wrap="none" lIns="0" tIns="0" rIns="0" bIns="0">
            <a:spAutoFit/>
          </a:bodyPr>
          <a:lstStyle/>
          <a:p>
            <a:pPr eaLnBrk="0" hangingPunct="0"/>
            <a:r>
              <a:rPr lang="zh-CN" altLang="en-US" sz="1200">
                <a:solidFill>
                  <a:srgbClr val="000000"/>
                </a:solidFill>
                <a:latin typeface="Arial" pitchFamily="34" charset="0"/>
                <a:ea typeface="楷体_GB2312" pitchFamily="49" charset="-122"/>
              </a:rPr>
              <a:t>公司业务目标</a:t>
            </a:r>
            <a:endParaRPr lang="zh-CN" altLang="en-US" sz="1200" b="1">
              <a:solidFill>
                <a:srgbClr val="000000"/>
              </a:solidFill>
              <a:latin typeface="Arial" pitchFamily="34" charset="0"/>
              <a:ea typeface="楷体_GB2312" pitchFamily="49" charset="-122"/>
            </a:endParaRPr>
          </a:p>
        </p:txBody>
      </p:sp>
      <p:sp>
        <p:nvSpPr>
          <p:cNvPr id="16393" name="Rectangle 15"/>
          <p:cNvSpPr>
            <a:spLocks noChangeArrowheads="1"/>
          </p:cNvSpPr>
          <p:nvPr/>
        </p:nvSpPr>
        <p:spPr bwMode="auto">
          <a:xfrm>
            <a:off x="2289175" y="2720975"/>
            <a:ext cx="1042988" cy="509588"/>
          </a:xfrm>
          <a:prstGeom prst="rect">
            <a:avLst/>
          </a:prstGeom>
          <a:noFill/>
          <a:ln w="6350">
            <a:solidFill>
              <a:srgbClr val="000000"/>
            </a:solidFill>
            <a:miter lim="800000"/>
            <a:headEnd/>
            <a:tailEnd/>
          </a:ln>
        </p:spPr>
        <p:txBody>
          <a:bodyPr/>
          <a:lstStyle/>
          <a:p>
            <a:endParaRPr lang="zh-CN" altLang="en-US"/>
          </a:p>
        </p:txBody>
      </p:sp>
      <p:sp>
        <p:nvSpPr>
          <p:cNvPr id="16394" name="Rectangle 16"/>
          <p:cNvSpPr>
            <a:spLocks noChangeArrowheads="1"/>
          </p:cNvSpPr>
          <p:nvPr/>
        </p:nvSpPr>
        <p:spPr bwMode="auto">
          <a:xfrm>
            <a:off x="2289175" y="3367088"/>
            <a:ext cx="1042988" cy="508000"/>
          </a:xfrm>
          <a:prstGeom prst="rect">
            <a:avLst/>
          </a:prstGeom>
          <a:noFill/>
          <a:ln w="6350">
            <a:solidFill>
              <a:srgbClr val="000000"/>
            </a:solidFill>
            <a:miter lim="800000"/>
            <a:headEnd/>
            <a:tailEnd/>
          </a:ln>
        </p:spPr>
        <p:txBody>
          <a:bodyPr/>
          <a:lstStyle/>
          <a:p>
            <a:endParaRPr lang="zh-CN" altLang="en-US"/>
          </a:p>
        </p:txBody>
      </p:sp>
      <p:sp>
        <p:nvSpPr>
          <p:cNvPr id="16395" name="Rectangle 17"/>
          <p:cNvSpPr>
            <a:spLocks noChangeArrowheads="1"/>
          </p:cNvSpPr>
          <p:nvPr/>
        </p:nvSpPr>
        <p:spPr bwMode="auto">
          <a:xfrm>
            <a:off x="2289175" y="4011613"/>
            <a:ext cx="1042988" cy="509587"/>
          </a:xfrm>
          <a:prstGeom prst="rect">
            <a:avLst/>
          </a:prstGeom>
          <a:noFill/>
          <a:ln w="6350">
            <a:solidFill>
              <a:srgbClr val="000000"/>
            </a:solidFill>
            <a:miter lim="800000"/>
            <a:headEnd/>
            <a:tailEnd/>
          </a:ln>
        </p:spPr>
        <p:txBody>
          <a:bodyPr/>
          <a:lstStyle/>
          <a:p>
            <a:endParaRPr lang="zh-CN" altLang="en-US"/>
          </a:p>
        </p:txBody>
      </p:sp>
      <p:sp>
        <p:nvSpPr>
          <p:cNvPr id="16396" name="Rectangle 18"/>
          <p:cNvSpPr>
            <a:spLocks noChangeArrowheads="1"/>
          </p:cNvSpPr>
          <p:nvPr/>
        </p:nvSpPr>
        <p:spPr bwMode="auto">
          <a:xfrm>
            <a:off x="2289175" y="4656138"/>
            <a:ext cx="1042988" cy="496887"/>
          </a:xfrm>
          <a:prstGeom prst="rect">
            <a:avLst/>
          </a:prstGeom>
          <a:noFill/>
          <a:ln w="6350">
            <a:solidFill>
              <a:srgbClr val="000000"/>
            </a:solidFill>
            <a:miter lim="800000"/>
            <a:headEnd/>
            <a:tailEnd/>
          </a:ln>
        </p:spPr>
        <p:txBody>
          <a:bodyPr/>
          <a:lstStyle/>
          <a:p>
            <a:endParaRPr lang="zh-CN" altLang="en-US"/>
          </a:p>
        </p:txBody>
      </p:sp>
      <p:sp>
        <p:nvSpPr>
          <p:cNvPr id="16397" name="Rectangle 19"/>
          <p:cNvSpPr>
            <a:spLocks noChangeArrowheads="1"/>
          </p:cNvSpPr>
          <p:nvPr/>
        </p:nvSpPr>
        <p:spPr bwMode="auto">
          <a:xfrm>
            <a:off x="2622550" y="2884488"/>
            <a:ext cx="388938" cy="182562"/>
          </a:xfrm>
          <a:prstGeom prst="rect">
            <a:avLst/>
          </a:prstGeom>
          <a:noFill/>
          <a:ln w="6350">
            <a:noFill/>
            <a:miter lim="800000"/>
            <a:headEnd/>
            <a:tailEnd/>
          </a:ln>
        </p:spPr>
        <p:txBody>
          <a:bodyPr wrap="none" lIns="0" tIns="0" rIns="0" bIns="0">
            <a:spAutoFit/>
          </a:bodyPr>
          <a:lstStyle/>
          <a:p>
            <a:pPr eaLnBrk="0" hangingPunct="0"/>
            <a:r>
              <a:rPr lang="zh-CN" altLang="en-US" sz="1200">
                <a:solidFill>
                  <a:srgbClr val="000000"/>
                </a:solidFill>
                <a:latin typeface="Arial" pitchFamily="34" charset="0"/>
                <a:ea typeface="楷体_GB2312" pitchFamily="49" charset="-122"/>
              </a:rPr>
              <a:t>任务</a:t>
            </a:r>
            <a:r>
              <a:rPr lang="en-US" altLang="zh-CN" sz="1200">
                <a:solidFill>
                  <a:srgbClr val="000000"/>
                </a:solidFill>
                <a:latin typeface="Arial" pitchFamily="34" charset="0"/>
                <a:ea typeface="楷体_GB2312" pitchFamily="49" charset="-122"/>
              </a:rPr>
              <a:t>1</a:t>
            </a:r>
            <a:endParaRPr lang="en-US" altLang="zh-CN" sz="1200" b="1">
              <a:solidFill>
                <a:srgbClr val="000000"/>
              </a:solidFill>
              <a:latin typeface="Arial" pitchFamily="34" charset="0"/>
              <a:ea typeface="楷体_GB2312" pitchFamily="49" charset="-122"/>
            </a:endParaRPr>
          </a:p>
        </p:txBody>
      </p:sp>
      <p:sp>
        <p:nvSpPr>
          <p:cNvPr id="16398" name="Rectangle 20"/>
          <p:cNvSpPr>
            <a:spLocks noChangeArrowheads="1"/>
          </p:cNvSpPr>
          <p:nvPr/>
        </p:nvSpPr>
        <p:spPr bwMode="auto">
          <a:xfrm>
            <a:off x="2622550" y="3530600"/>
            <a:ext cx="388938" cy="182563"/>
          </a:xfrm>
          <a:prstGeom prst="rect">
            <a:avLst/>
          </a:prstGeom>
          <a:noFill/>
          <a:ln w="6350">
            <a:noFill/>
            <a:miter lim="800000"/>
            <a:headEnd/>
            <a:tailEnd/>
          </a:ln>
        </p:spPr>
        <p:txBody>
          <a:bodyPr wrap="none" lIns="0" tIns="0" rIns="0" bIns="0">
            <a:spAutoFit/>
          </a:bodyPr>
          <a:lstStyle/>
          <a:p>
            <a:pPr eaLnBrk="0" hangingPunct="0"/>
            <a:r>
              <a:rPr lang="zh-CN" altLang="en-US" sz="1200">
                <a:solidFill>
                  <a:srgbClr val="000000"/>
                </a:solidFill>
                <a:latin typeface="Arial" pitchFamily="34" charset="0"/>
                <a:ea typeface="楷体_GB2312" pitchFamily="49" charset="-122"/>
              </a:rPr>
              <a:t>任务</a:t>
            </a:r>
            <a:r>
              <a:rPr lang="en-US" altLang="zh-CN" sz="1200">
                <a:solidFill>
                  <a:srgbClr val="000000"/>
                </a:solidFill>
                <a:latin typeface="Arial" pitchFamily="34" charset="0"/>
                <a:ea typeface="楷体_GB2312" pitchFamily="49" charset="-122"/>
              </a:rPr>
              <a:t>2</a:t>
            </a:r>
          </a:p>
        </p:txBody>
      </p:sp>
      <p:sp>
        <p:nvSpPr>
          <p:cNvPr id="16399" name="Rectangle 21"/>
          <p:cNvSpPr>
            <a:spLocks noChangeArrowheads="1"/>
          </p:cNvSpPr>
          <p:nvPr/>
        </p:nvSpPr>
        <p:spPr bwMode="auto">
          <a:xfrm>
            <a:off x="2622550" y="4175125"/>
            <a:ext cx="388938" cy="182563"/>
          </a:xfrm>
          <a:prstGeom prst="rect">
            <a:avLst/>
          </a:prstGeom>
          <a:noFill/>
          <a:ln w="6350">
            <a:noFill/>
            <a:miter lim="800000"/>
            <a:headEnd/>
            <a:tailEnd/>
          </a:ln>
        </p:spPr>
        <p:txBody>
          <a:bodyPr wrap="none" lIns="0" tIns="0" rIns="0" bIns="0">
            <a:spAutoFit/>
          </a:bodyPr>
          <a:lstStyle/>
          <a:p>
            <a:pPr eaLnBrk="0" hangingPunct="0"/>
            <a:r>
              <a:rPr lang="zh-CN" altLang="en-US" sz="1200">
                <a:solidFill>
                  <a:srgbClr val="000000"/>
                </a:solidFill>
                <a:latin typeface="Arial" pitchFamily="34" charset="0"/>
                <a:ea typeface="楷体_GB2312" pitchFamily="49" charset="-122"/>
              </a:rPr>
              <a:t>任务</a:t>
            </a:r>
            <a:r>
              <a:rPr lang="en-US" altLang="zh-CN" sz="1200">
                <a:solidFill>
                  <a:srgbClr val="000000"/>
                </a:solidFill>
                <a:latin typeface="Arial" pitchFamily="34" charset="0"/>
                <a:ea typeface="楷体_GB2312" pitchFamily="49" charset="-122"/>
              </a:rPr>
              <a:t>3</a:t>
            </a:r>
          </a:p>
        </p:txBody>
      </p:sp>
      <p:sp>
        <p:nvSpPr>
          <p:cNvPr id="16400" name="Rectangle 22"/>
          <p:cNvSpPr>
            <a:spLocks noChangeArrowheads="1"/>
          </p:cNvSpPr>
          <p:nvPr/>
        </p:nvSpPr>
        <p:spPr bwMode="auto">
          <a:xfrm>
            <a:off x="2622550" y="4813300"/>
            <a:ext cx="388938" cy="182563"/>
          </a:xfrm>
          <a:prstGeom prst="rect">
            <a:avLst/>
          </a:prstGeom>
          <a:noFill/>
          <a:ln w="6350">
            <a:noFill/>
            <a:miter lim="800000"/>
            <a:headEnd/>
            <a:tailEnd/>
          </a:ln>
        </p:spPr>
        <p:txBody>
          <a:bodyPr wrap="none" lIns="0" tIns="0" rIns="0" bIns="0">
            <a:spAutoFit/>
          </a:bodyPr>
          <a:lstStyle/>
          <a:p>
            <a:pPr eaLnBrk="0" hangingPunct="0"/>
            <a:r>
              <a:rPr lang="zh-CN" altLang="en-US" sz="1200">
                <a:solidFill>
                  <a:srgbClr val="000000"/>
                </a:solidFill>
                <a:latin typeface="Arial" pitchFamily="34" charset="0"/>
                <a:ea typeface="楷体_GB2312" pitchFamily="49" charset="-122"/>
              </a:rPr>
              <a:t>任务</a:t>
            </a:r>
            <a:r>
              <a:rPr lang="en-US" altLang="zh-CN" sz="1200">
                <a:solidFill>
                  <a:srgbClr val="000000"/>
                </a:solidFill>
                <a:latin typeface="Arial" pitchFamily="34" charset="0"/>
                <a:ea typeface="楷体_GB2312" pitchFamily="49" charset="-122"/>
              </a:rPr>
              <a:t>4</a:t>
            </a:r>
          </a:p>
        </p:txBody>
      </p:sp>
      <p:sp>
        <p:nvSpPr>
          <p:cNvPr id="16401" name="Rectangle 23"/>
          <p:cNvSpPr>
            <a:spLocks noChangeArrowheads="1"/>
          </p:cNvSpPr>
          <p:nvPr/>
        </p:nvSpPr>
        <p:spPr bwMode="auto">
          <a:xfrm>
            <a:off x="4437063" y="2720975"/>
            <a:ext cx="1044575" cy="1154113"/>
          </a:xfrm>
          <a:prstGeom prst="rect">
            <a:avLst/>
          </a:prstGeom>
          <a:noFill/>
          <a:ln w="6350">
            <a:solidFill>
              <a:srgbClr val="000000"/>
            </a:solidFill>
            <a:miter lim="800000"/>
            <a:headEnd/>
            <a:tailEnd/>
          </a:ln>
        </p:spPr>
        <p:txBody>
          <a:bodyPr/>
          <a:lstStyle/>
          <a:p>
            <a:endParaRPr lang="zh-CN" altLang="en-US"/>
          </a:p>
        </p:txBody>
      </p:sp>
      <p:sp>
        <p:nvSpPr>
          <p:cNvPr id="16402" name="Rectangle 24"/>
          <p:cNvSpPr>
            <a:spLocks noChangeArrowheads="1"/>
          </p:cNvSpPr>
          <p:nvPr/>
        </p:nvSpPr>
        <p:spPr bwMode="auto">
          <a:xfrm>
            <a:off x="4437063" y="3998913"/>
            <a:ext cx="1044575" cy="1154112"/>
          </a:xfrm>
          <a:prstGeom prst="rect">
            <a:avLst/>
          </a:prstGeom>
          <a:noFill/>
          <a:ln w="6350">
            <a:solidFill>
              <a:srgbClr val="000000"/>
            </a:solidFill>
            <a:miter lim="800000"/>
            <a:headEnd/>
            <a:tailEnd/>
          </a:ln>
        </p:spPr>
        <p:txBody>
          <a:bodyPr/>
          <a:lstStyle/>
          <a:p>
            <a:endParaRPr lang="zh-CN" altLang="en-US"/>
          </a:p>
        </p:txBody>
      </p:sp>
      <p:sp>
        <p:nvSpPr>
          <p:cNvPr id="16403" name="Rectangle 25"/>
          <p:cNvSpPr>
            <a:spLocks noChangeArrowheads="1"/>
          </p:cNvSpPr>
          <p:nvPr/>
        </p:nvSpPr>
        <p:spPr bwMode="auto">
          <a:xfrm>
            <a:off x="6440488" y="4719638"/>
            <a:ext cx="606425" cy="371475"/>
          </a:xfrm>
          <a:prstGeom prst="rect">
            <a:avLst/>
          </a:prstGeom>
          <a:noFill/>
          <a:ln w="6350">
            <a:solidFill>
              <a:srgbClr val="000000"/>
            </a:solidFill>
            <a:miter lim="800000"/>
            <a:headEnd/>
            <a:tailEnd/>
          </a:ln>
        </p:spPr>
        <p:txBody>
          <a:bodyPr/>
          <a:lstStyle/>
          <a:p>
            <a:endParaRPr lang="zh-CN" altLang="en-US"/>
          </a:p>
        </p:txBody>
      </p:sp>
      <p:sp>
        <p:nvSpPr>
          <p:cNvPr id="16404" name="Rectangle 26"/>
          <p:cNvSpPr>
            <a:spLocks noChangeArrowheads="1"/>
          </p:cNvSpPr>
          <p:nvPr/>
        </p:nvSpPr>
        <p:spPr bwMode="auto">
          <a:xfrm>
            <a:off x="7107238" y="4719638"/>
            <a:ext cx="606425" cy="371475"/>
          </a:xfrm>
          <a:prstGeom prst="rect">
            <a:avLst/>
          </a:prstGeom>
          <a:noFill/>
          <a:ln w="6350">
            <a:solidFill>
              <a:srgbClr val="000000"/>
            </a:solidFill>
            <a:miter lim="800000"/>
            <a:headEnd/>
            <a:tailEnd/>
          </a:ln>
        </p:spPr>
        <p:txBody>
          <a:bodyPr/>
          <a:lstStyle/>
          <a:p>
            <a:endParaRPr lang="zh-CN" altLang="en-US"/>
          </a:p>
        </p:txBody>
      </p:sp>
      <p:sp>
        <p:nvSpPr>
          <p:cNvPr id="16405" name="Rectangle 27"/>
          <p:cNvSpPr>
            <a:spLocks noChangeArrowheads="1"/>
          </p:cNvSpPr>
          <p:nvPr/>
        </p:nvSpPr>
        <p:spPr bwMode="auto">
          <a:xfrm>
            <a:off x="7775575" y="4073525"/>
            <a:ext cx="606425" cy="384175"/>
          </a:xfrm>
          <a:prstGeom prst="rect">
            <a:avLst/>
          </a:prstGeom>
          <a:noFill/>
          <a:ln w="6350">
            <a:solidFill>
              <a:srgbClr val="000000"/>
            </a:solidFill>
            <a:miter lim="800000"/>
            <a:headEnd/>
            <a:tailEnd/>
          </a:ln>
        </p:spPr>
        <p:txBody>
          <a:bodyPr/>
          <a:lstStyle/>
          <a:p>
            <a:endParaRPr lang="zh-CN" altLang="en-US"/>
          </a:p>
        </p:txBody>
      </p:sp>
      <p:sp>
        <p:nvSpPr>
          <p:cNvPr id="16406" name="Rectangle 28"/>
          <p:cNvSpPr>
            <a:spLocks noChangeArrowheads="1"/>
          </p:cNvSpPr>
          <p:nvPr/>
        </p:nvSpPr>
        <p:spPr bwMode="auto">
          <a:xfrm>
            <a:off x="8442325" y="4073525"/>
            <a:ext cx="606425" cy="384175"/>
          </a:xfrm>
          <a:prstGeom prst="rect">
            <a:avLst/>
          </a:prstGeom>
          <a:noFill/>
          <a:ln w="6350">
            <a:solidFill>
              <a:srgbClr val="000000"/>
            </a:solidFill>
            <a:miter lim="800000"/>
            <a:headEnd/>
            <a:tailEnd/>
          </a:ln>
        </p:spPr>
        <p:txBody>
          <a:bodyPr/>
          <a:lstStyle/>
          <a:p>
            <a:endParaRPr lang="zh-CN" altLang="en-US"/>
          </a:p>
        </p:txBody>
      </p:sp>
      <p:sp>
        <p:nvSpPr>
          <p:cNvPr id="16407" name="Rectangle 29"/>
          <p:cNvSpPr>
            <a:spLocks noChangeArrowheads="1"/>
          </p:cNvSpPr>
          <p:nvPr/>
        </p:nvSpPr>
        <p:spPr bwMode="auto">
          <a:xfrm>
            <a:off x="4733925" y="3206750"/>
            <a:ext cx="454025" cy="212725"/>
          </a:xfrm>
          <a:prstGeom prst="rect">
            <a:avLst/>
          </a:prstGeom>
          <a:noFill/>
          <a:ln w="6350">
            <a:noFill/>
            <a:miter lim="800000"/>
            <a:headEnd/>
            <a:tailEnd/>
          </a:ln>
        </p:spPr>
        <p:txBody>
          <a:bodyPr wrap="none" lIns="0" tIns="0" rIns="0" bIns="0">
            <a:spAutoFit/>
          </a:bodyPr>
          <a:lstStyle/>
          <a:p>
            <a:pPr eaLnBrk="0" hangingPunct="0"/>
            <a:r>
              <a:rPr lang="zh-CN" altLang="en-US" sz="1400" b="1">
                <a:solidFill>
                  <a:srgbClr val="000000"/>
                </a:solidFill>
                <a:latin typeface="Arial" pitchFamily="34" charset="0"/>
                <a:ea typeface="楷体_GB2312" pitchFamily="49" charset="-122"/>
              </a:rPr>
              <a:t>岗位</a:t>
            </a:r>
            <a:r>
              <a:rPr lang="en-US" altLang="zh-CN" sz="1400" b="1">
                <a:solidFill>
                  <a:srgbClr val="000000"/>
                </a:solidFill>
                <a:latin typeface="Arial" pitchFamily="34" charset="0"/>
                <a:ea typeface="楷体_GB2312" pitchFamily="49" charset="-122"/>
              </a:rPr>
              <a:t>1</a:t>
            </a:r>
          </a:p>
        </p:txBody>
      </p:sp>
      <p:sp>
        <p:nvSpPr>
          <p:cNvPr id="16408" name="Rectangle 30"/>
          <p:cNvSpPr>
            <a:spLocks noChangeArrowheads="1"/>
          </p:cNvSpPr>
          <p:nvPr/>
        </p:nvSpPr>
        <p:spPr bwMode="auto">
          <a:xfrm>
            <a:off x="4732338" y="4484688"/>
            <a:ext cx="454025" cy="212725"/>
          </a:xfrm>
          <a:prstGeom prst="rect">
            <a:avLst/>
          </a:prstGeom>
          <a:noFill/>
          <a:ln w="6350">
            <a:noFill/>
            <a:miter lim="800000"/>
            <a:headEnd/>
            <a:tailEnd/>
          </a:ln>
        </p:spPr>
        <p:txBody>
          <a:bodyPr wrap="none" lIns="0" tIns="0" rIns="0" bIns="0">
            <a:spAutoFit/>
          </a:bodyPr>
          <a:lstStyle/>
          <a:p>
            <a:pPr eaLnBrk="0" hangingPunct="0"/>
            <a:r>
              <a:rPr lang="zh-CN" altLang="en-US" sz="1400" b="1">
                <a:solidFill>
                  <a:srgbClr val="000000"/>
                </a:solidFill>
                <a:latin typeface="Arial" pitchFamily="34" charset="0"/>
                <a:ea typeface="楷体_GB2312" pitchFamily="49" charset="-122"/>
              </a:rPr>
              <a:t>岗位</a:t>
            </a:r>
            <a:r>
              <a:rPr lang="en-US" altLang="zh-CN" sz="1400" b="1">
                <a:solidFill>
                  <a:srgbClr val="000000"/>
                </a:solidFill>
                <a:latin typeface="Arial" pitchFamily="34" charset="0"/>
                <a:ea typeface="楷体_GB2312" pitchFamily="49" charset="-122"/>
              </a:rPr>
              <a:t>2</a:t>
            </a:r>
          </a:p>
        </p:txBody>
      </p:sp>
      <p:sp>
        <p:nvSpPr>
          <p:cNvPr id="16409" name="Line 31"/>
          <p:cNvSpPr>
            <a:spLocks noChangeShapeType="1"/>
          </p:cNvSpPr>
          <p:nvPr/>
        </p:nvSpPr>
        <p:spPr bwMode="auto">
          <a:xfrm flipH="1" flipV="1">
            <a:off x="5481638" y="2724150"/>
            <a:ext cx="1281112" cy="708025"/>
          </a:xfrm>
          <a:prstGeom prst="line">
            <a:avLst/>
          </a:prstGeom>
          <a:noFill/>
          <a:ln w="6350">
            <a:solidFill>
              <a:schemeClr val="tx1"/>
            </a:solidFill>
            <a:prstDash val="dash"/>
            <a:round/>
            <a:headEnd/>
            <a:tailEnd/>
          </a:ln>
        </p:spPr>
        <p:txBody>
          <a:bodyPr wrap="none" lIns="0" tIns="0" rIns="0" bIns="0" anchor="ctr"/>
          <a:lstStyle/>
          <a:p>
            <a:endParaRPr lang="zh-CN" altLang="en-US"/>
          </a:p>
        </p:txBody>
      </p:sp>
      <p:sp>
        <p:nvSpPr>
          <p:cNvPr id="16410" name="Line 32"/>
          <p:cNvSpPr>
            <a:spLocks noChangeShapeType="1"/>
          </p:cNvSpPr>
          <p:nvPr/>
        </p:nvSpPr>
        <p:spPr bwMode="auto">
          <a:xfrm flipH="1">
            <a:off x="5481638" y="3813175"/>
            <a:ext cx="1281112" cy="63500"/>
          </a:xfrm>
          <a:prstGeom prst="line">
            <a:avLst/>
          </a:prstGeom>
          <a:noFill/>
          <a:ln w="6350">
            <a:solidFill>
              <a:schemeClr val="tx1"/>
            </a:solidFill>
            <a:prstDash val="dash"/>
            <a:round/>
            <a:headEnd/>
            <a:tailEnd/>
          </a:ln>
        </p:spPr>
        <p:txBody>
          <a:bodyPr wrap="none" lIns="0" tIns="0" rIns="0" bIns="0" anchor="ctr"/>
          <a:lstStyle/>
          <a:p>
            <a:endParaRPr lang="zh-CN" altLang="en-US"/>
          </a:p>
        </p:txBody>
      </p:sp>
      <p:sp>
        <p:nvSpPr>
          <p:cNvPr id="16411" name="Line 33"/>
          <p:cNvSpPr>
            <a:spLocks noChangeShapeType="1"/>
          </p:cNvSpPr>
          <p:nvPr/>
        </p:nvSpPr>
        <p:spPr bwMode="auto">
          <a:xfrm flipH="1" flipV="1">
            <a:off x="5481638" y="4003675"/>
            <a:ext cx="963612" cy="720725"/>
          </a:xfrm>
          <a:prstGeom prst="line">
            <a:avLst/>
          </a:prstGeom>
          <a:noFill/>
          <a:ln w="6350">
            <a:solidFill>
              <a:schemeClr val="tx1"/>
            </a:solidFill>
            <a:prstDash val="dash"/>
            <a:round/>
            <a:headEnd/>
            <a:tailEnd/>
          </a:ln>
        </p:spPr>
        <p:txBody>
          <a:bodyPr wrap="none" lIns="0" tIns="0" rIns="0" bIns="0" anchor="ctr"/>
          <a:lstStyle/>
          <a:p>
            <a:endParaRPr lang="zh-CN" altLang="en-US"/>
          </a:p>
        </p:txBody>
      </p:sp>
      <p:sp>
        <p:nvSpPr>
          <p:cNvPr id="16412" name="Line 34"/>
          <p:cNvSpPr>
            <a:spLocks noChangeShapeType="1"/>
          </p:cNvSpPr>
          <p:nvPr/>
        </p:nvSpPr>
        <p:spPr bwMode="auto">
          <a:xfrm flipH="1">
            <a:off x="5481638" y="5094288"/>
            <a:ext cx="963612" cy="63500"/>
          </a:xfrm>
          <a:prstGeom prst="line">
            <a:avLst/>
          </a:prstGeom>
          <a:noFill/>
          <a:ln w="6350">
            <a:solidFill>
              <a:schemeClr val="tx1"/>
            </a:solidFill>
            <a:prstDash val="dash"/>
            <a:round/>
            <a:headEnd/>
            <a:tailEnd/>
          </a:ln>
        </p:spPr>
        <p:txBody>
          <a:bodyPr wrap="none" lIns="0" tIns="0" rIns="0" bIns="0" anchor="ctr"/>
          <a:lstStyle/>
          <a:p>
            <a:endParaRPr lang="zh-CN" altLang="en-US"/>
          </a:p>
        </p:txBody>
      </p:sp>
      <p:sp>
        <p:nvSpPr>
          <p:cNvPr id="16413" name="Line 35"/>
          <p:cNvSpPr>
            <a:spLocks noChangeShapeType="1"/>
          </p:cNvSpPr>
          <p:nvPr/>
        </p:nvSpPr>
        <p:spPr bwMode="auto">
          <a:xfrm>
            <a:off x="1855788" y="2974975"/>
            <a:ext cx="433387" cy="0"/>
          </a:xfrm>
          <a:prstGeom prst="line">
            <a:avLst/>
          </a:prstGeom>
          <a:noFill/>
          <a:ln w="6350">
            <a:solidFill>
              <a:schemeClr val="tx1"/>
            </a:solidFill>
            <a:round/>
            <a:headEnd/>
            <a:tailEnd type="triangle" w="med" len="med"/>
          </a:ln>
        </p:spPr>
        <p:txBody>
          <a:bodyPr wrap="none" lIns="0" tIns="0" rIns="0" bIns="0" anchor="ctr"/>
          <a:lstStyle/>
          <a:p>
            <a:endParaRPr lang="zh-CN" altLang="en-US"/>
          </a:p>
        </p:txBody>
      </p:sp>
      <p:sp>
        <p:nvSpPr>
          <p:cNvPr id="16414" name="Line 36"/>
          <p:cNvSpPr>
            <a:spLocks noChangeShapeType="1"/>
          </p:cNvSpPr>
          <p:nvPr/>
        </p:nvSpPr>
        <p:spPr bwMode="auto">
          <a:xfrm>
            <a:off x="1855788" y="3621088"/>
            <a:ext cx="433387" cy="0"/>
          </a:xfrm>
          <a:prstGeom prst="line">
            <a:avLst/>
          </a:prstGeom>
          <a:noFill/>
          <a:ln w="6350">
            <a:solidFill>
              <a:schemeClr val="tx1"/>
            </a:solidFill>
            <a:round/>
            <a:headEnd/>
            <a:tailEnd type="triangle" w="med" len="med"/>
          </a:ln>
        </p:spPr>
        <p:txBody>
          <a:bodyPr wrap="none" lIns="0" tIns="0" rIns="0" bIns="0" anchor="ctr"/>
          <a:lstStyle/>
          <a:p>
            <a:endParaRPr lang="zh-CN" altLang="en-US"/>
          </a:p>
        </p:txBody>
      </p:sp>
      <p:sp>
        <p:nvSpPr>
          <p:cNvPr id="16415" name="Line 37"/>
          <p:cNvSpPr>
            <a:spLocks noChangeShapeType="1"/>
          </p:cNvSpPr>
          <p:nvPr/>
        </p:nvSpPr>
        <p:spPr bwMode="auto">
          <a:xfrm>
            <a:off x="1855788" y="4265613"/>
            <a:ext cx="433387" cy="0"/>
          </a:xfrm>
          <a:prstGeom prst="line">
            <a:avLst/>
          </a:prstGeom>
          <a:noFill/>
          <a:ln w="6350">
            <a:solidFill>
              <a:schemeClr val="tx1"/>
            </a:solidFill>
            <a:round/>
            <a:headEnd/>
            <a:tailEnd type="triangle" w="med" len="med"/>
          </a:ln>
        </p:spPr>
        <p:txBody>
          <a:bodyPr wrap="none" lIns="0" tIns="0" rIns="0" bIns="0" anchor="ctr"/>
          <a:lstStyle/>
          <a:p>
            <a:endParaRPr lang="zh-CN" altLang="en-US"/>
          </a:p>
        </p:txBody>
      </p:sp>
      <p:sp>
        <p:nvSpPr>
          <p:cNvPr id="16416" name="Line 38"/>
          <p:cNvSpPr>
            <a:spLocks noChangeShapeType="1"/>
          </p:cNvSpPr>
          <p:nvPr/>
        </p:nvSpPr>
        <p:spPr bwMode="auto">
          <a:xfrm>
            <a:off x="1855788" y="4903788"/>
            <a:ext cx="433387" cy="0"/>
          </a:xfrm>
          <a:prstGeom prst="line">
            <a:avLst/>
          </a:prstGeom>
          <a:noFill/>
          <a:ln w="6350">
            <a:solidFill>
              <a:schemeClr val="tx1"/>
            </a:solidFill>
            <a:round/>
            <a:headEnd/>
            <a:tailEnd type="triangle" w="med" len="med"/>
          </a:ln>
        </p:spPr>
        <p:txBody>
          <a:bodyPr wrap="none" lIns="0" tIns="0" rIns="0" bIns="0" anchor="ctr"/>
          <a:lstStyle/>
          <a:p>
            <a:endParaRPr lang="zh-CN" altLang="en-US"/>
          </a:p>
        </p:txBody>
      </p:sp>
      <p:sp>
        <p:nvSpPr>
          <p:cNvPr id="16417" name="Line 39"/>
          <p:cNvSpPr>
            <a:spLocks noChangeShapeType="1"/>
          </p:cNvSpPr>
          <p:nvPr/>
        </p:nvSpPr>
        <p:spPr bwMode="auto">
          <a:xfrm>
            <a:off x="3333750" y="3001963"/>
            <a:ext cx="1079500" cy="401637"/>
          </a:xfrm>
          <a:prstGeom prst="line">
            <a:avLst/>
          </a:prstGeom>
          <a:noFill/>
          <a:ln w="6350">
            <a:solidFill>
              <a:schemeClr val="tx1"/>
            </a:solidFill>
            <a:prstDash val="dash"/>
            <a:round/>
            <a:headEnd/>
            <a:tailEnd type="triangle" w="med" len="med"/>
          </a:ln>
        </p:spPr>
        <p:txBody>
          <a:bodyPr wrap="none" lIns="0" tIns="0" rIns="0" bIns="0" anchor="ctr"/>
          <a:lstStyle/>
          <a:p>
            <a:endParaRPr lang="zh-CN" altLang="en-US"/>
          </a:p>
        </p:txBody>
      </p:sp>
      <p:sp>
        <p:nvSpPr>
          <p:cNvPr id="16418" name="Line 40"/>
          <p:cNvSpPr>
            <a:spLocks noChangeShapeType="1"/>
          </p:cNvSpPr>
          <p:nvPr/>
        </p:nvSpPr>
        <p:spPr bwMode="auto">
          <a:xfrm flipV="1">
            <a:off x="3333750" y="3463925"/>
            <a:ext cx="1047750" cy="147638"/>
          </a:xfrm>
          <a:prstGeom prst="line">
            <a:avLst/>
          </a:prstGeom>
          <a:noFill/>
          <a:ln w="6350">
            <a:solidFill>
              <a:schemeClr val="tx1"/>
            </a:solidFill>
            <a:prstDash val="dash"/>
            <a:round/>
            <a:headEnd/>
            <a:tailEnd type="triangle" w="med" len="med"/>
          </a:ln>
        </p:spPr>
        <p:txBody>
          <a:bodyPr wrap="none" lIns="0" tIns="0" rIns="0" bIns="0" anchor="ctr"/>
          <a:lstStyle/>
          <a:p>
            <a:endParaRPr lang="zh-CN" altLang="en-US"/>
          </a:p>
        </p:txBody>
      </p:sp>
      <p:sp>
        <p:nvSpPr>
          <p:cNvPr id="16419" name="Line 41"/>
          <p:cNvSpPr>
            <a:spLocks noChangeShapeType="1"/>
          </p:cNvSpPr>
          <p:nvPr/>
        </p:nvSpPr>
        <p:spPr bwMode="auto">
          <a:xfrm>
            <a:off x="3333750" y="3633788"/>
            <a:ext cx="1079500" cy="868362"/>
          </a:xfrm>
          <a:prstGeom prst="line">
            <a:avLst/>
          </a:prstGeom>
          <a:noFill/>
          <a:ln w="6350">
            <a:solidFill>
              <a:schemeClr val="tx1"/>
            </a:solidFill>
            <a:prstDash val="dash"/>
            <a:round/>
            <a:headEnd/>
            <a:tailEnd type="triangle" w="med" len="med"/>
          </a:ln>
        </p:spPr>
        <p:txBody>
          <a:bodyPr wrap="none" lIns="0" tIns="0" rIns="0" bIns="0" anchor="ctr"/>
          <a:lstStyle/>
          <a:p>
            <a:endParaRPr lang="zh-CN" altLang="en-US"/>
          </a:p>
        </p:txBody>
      </p:sp>
      <p:sp>
        <p:nvSpPr>
          <p:cNvPr id="16420" name="Line 42"/>
          <p:cNvSpPr>
            <a:spLocks noChangeShapeType="1"/>
          </p:cNvSpPr>
          <p:nvPr/>
        </p:nvSpPr>
        <p:spPr bwMode="auto">
          <a:xfrm flipV="1">
            <a:off x="3333750" y="3530600"/>
            <a:ext cx="1058863" cy="1373188"/>
          </a:xfrm>
          <a:prstGeom prst="line">
            <a:avLst/>
          </a:prstGeom>
          <a:noFill/>
          <a:ln w="6350">
            <a:solidFill>
              <a:schemeClr val="tx1"/>
            </a:solidFill>
            <a:prstDash val="dash"/>
            <a:round/>
            <a:headEnd/>
            <a:tailEnd type="triangle" w="med" len="med"/>
          </a:ln>
        </p:spPr>
        <p:txBody>
          <a:bodyPr wrap="none" lIns="0" tIns="0" rIns="0" bIns="0" anchor="ctr"/>
          <a:lstStyle/>
          <a:p>
            <a:endParaRPr lang="zh-CN" altLang="en-US"/>
          </a:p>
        </p:txBody>
      </p:sp>
      <p:sp>
        <p:nvSpPr>
          <p:cNvPr id="16421" name="Line 43"/>
          <p:cNvSpPr>
            <a:spLocks noChangeShapeType="1"/>
          </p:cNvSpPr>
          <p:nvPr/>
        </p:nvSpPr>
        <p:spPr bwMode="auto">
          <a:xfrm>
            <a:off x="3333750" y="4257675"/>
            <a:ext cx="1058863" cy="403225"/>
          </a:xfrm>
          <a:prstGeom prst="line">
            <a:avLst/>
          </a:prstGeom>
          <a:noFill/>
          <a:ln w="6350">
            <a:solidFill>
              <a:schemeClr val="tx1"/>
            </a:solidFill>
            <a:prstDash val="dash"/>
            <a:round/>
            <a:headEnd/>
            <a:tailEnd type="triangle" w="med" len="med"/>
          </a:ln>
        </p:spPr>
        <p:txBody>
          <a:bodyPr wrap="none" lIns="0" tIns="0" rIns="0" bIns="0" anchor="ctr"/>
          <a:lstStyle/>
          <a:p>
            <a:endParaRPr lang="zh-CN" altLang="en-US"/>
          </a:p>
        </p:txBody>
      </p:sp>
      <p:sp>
        <p:nvSpPr>
          <p:cNvPr id="16422" name="Rectangle 44"/>
          <p:cNvSpPr>
            <a:spLocks noChangeArrowheads="1"/>
          </p:cNvSpPr>
          <p:nvPr/>
        </p:nvSpPr>
        <p:spPr bwMode="auto">
          <a:xfrm>
            <a:off x="7131050" y="2784475"/>
            <a:ext cx="1141413" cy="384175"/>
          </a:xfrm>
          <a:prstGeom prst="rect">
            <a:avLst/>
          </a:prstGeom>
          <a:solidFill>
            <a:schemeClr val="bg1"/>
          </a:solidFill>
          <a:ln w="6350">
            <a:solidFill>
              <a:srgbClr val="000000"/>
            </a:solidFill>
            <a:miter lim="800000"/>
            <a:headEnd/>
            <a:tailEnd/>
          </a:ln>
        </p:spPr>
        <p:txBody>
          <a:bodyPr/>
          <a:lstStyle/>
          <a:p>
            <a:endParaRPr lang="zh-CN" altLang="en-US"/>
          </a:p>
        </p:txBody>
      </p:sp>
      <p:sp>
        <p:nvSpPr>
          <p:cNvPr id="16423" name="Rectangle 45"/>
          <p:cNvSpPr>
            <a:spLocks noChangeArrowheads="1"/>
          </p:cNvSpPr>
          <p:nvPr/>
        </p:nvSpPr>
        <p:spPr bwMode="auto">
          <a:xfrm>
            <a:off x="6767513" y="3429000"/>
            <a:ext cx="606425" cy="384175"/>
          </a:xfrm>
          <a:prstGeom prst="rect">
            <a:avLst/>
          </a:prstGeom>
          <a:solidFill>
            <a:schemeClr val="bg1"/>
          </a:solidFill>
          <a:ln w="6350">
            <a:solidFill>
              <a:srgbClr val="000000"/>
            </a:solidFill>
            <a:miter lim="800000"/>
            <a:headEnd/>
            <a:tailEnd/>
          </a:ln>
        </p:spPr>
        <p:txBody>
          <a:bodyPr/>
          <a:lstStyle/>
          <a:p>
            <a:endParaRPr lang="zh-CN" altLang="en-US"/>
          </a:p>
        </p:txBody>
      </p:sp>
      <p:sp>
        <p:nvSpPr>
          <p:cNvPr id="16424" name="Rectangle 46"/>
          <p:cNvSpPr>
            <a:spLocks noChangeArrowheads="1"/>
          </p:cNvSpPr>
          <p:nvPr/>
        </p:nvSpPr>
        <p:spPr bwMode="auto">
          <a:xfrm>
            <a:off x="6767513" y="4073525"/>
            <a:ext cx="606425" cy="384175"/>
          </a:xfrm>
          <a:prstGeom prst="rect">
            <a:avLst/>
          </a:prstGeom>
          <a:solidFill>
            <a:schemeClr val="bg1"/>
          </a:solidFill>
          <a:ln w="6350">
            <a:solidFill>
              <a:srgbClr val="000000"/>
            </a:solidFill>
            <a:miter lim="800000"/>
            <a:headEnd/>
            <a:tailEnd/>
          </a:ln>
        </p:spPr>
        <p:txBody>
          <a:bodyPr/>
          <a:lstStyle/>
          <a:p>
            <a:endParaRPr lang="zh-CN" altLang="en-US"/>
          </a:p>
        </p:txBody>
      </p:sp>
      <p:sp>
        <p:nvSpPr>
          <p:cNvPr id="16425" name="Rectangle 47"/>
          <p:cNvSpPr>
            <a:spLocks noChangeArrowheads="1"/>
          </p:cNvSpPr>
          <p:nvPr/>
        </p:nvSpPr>
        <p:spPr bwMode="auto">
          <a:xfrm>
            <a:off x="8102600" y="3429000"/>
            <a:ext cx="606425" cy="384175"/>
          </a:xfrm>
          <a:prstGeom prst="rect">
            <a:avLst/>
          </a:prstGeom>
          <a:solidFill>
            <a:schemeClr val="bg1"/>
          </a:solidFill>
          <a:ln w="6350">
            <a:solidFill>
              <a:srgbClr val="000000"/>
            </a:solidFill>
            <a:miter lim="800000"/>
            <a:headEnd/>
            <a:tailEnd/>
          </a:ln>
        </p:spPr>
        <p:txBody>
          <a:bodyPr/>
          <a:lstStyle/>
          <a:p>
            <a:endParaRPr lang="zh-CN" altLang="en-US"/>
          </a:p>
        </p:txBody>
      </p:sp>
      <p:sp>
        <p:nvSpPr>
          <p:cNvPr id="16426" name="Line 48"/>
          <p:cNvSpPr>
            <a:spLocks noChangeShapeType="1"/>
          </p:cNvSpPr>
          <p:nvPr/>
        </p:nvSpPr>
        <p:spPr bwMode="auto">
          <a:xfrm>
            <a:off x="7070725" y="3813175"/>
            <a:ext cx="0" cy="260350"/>
          </a:xfrm>
          <a:prstGeom prst="line">
            <a:avLst/>
          </a:prstGeom>
          <a:noFill/>
          <a:ln w="6350">
            <a:solidFill>
              <a:schemeClr val="tx1"/>
            </a:solidFill>
            <a:round/>
            <a:headEnd/>
            <a:tailEnd/>
          </a:ln>
        </p:spPr>
        <p:txBody>
          <a:bodyPr wrap="none" lIns="0" tIns="0" rIns="0" bIns="0" anchor="ctr"/>
          <a:lstStyle/>
          <a:p>
            <a:endParaRPr lang="zh-CN" altLang="en-US"/>
          </a:p>
        </p:txBody>
      </p:sp>
      <p:cxnSp>
        <p:nvCxnSpPr>
          <p:cNvPr id="16427" name="AutoShape 49"/>
          <p:cNvCxnSpPr>
            <a:cxnSpLocks noChangeShapeType="1"/>
            <a:stCxn id="16422" idx="2"/>
            <a:endCxn id="16423" idx="0"/>
          </p:cNvCxnSpPr>
          <p:nvPr/>
        </p:nvCxnSpPr>
        <p:spPr bwMode="auto">
          <a:xfrm rot="5400000">
            <a:off x="7256463" y="2982912"/>
            <a:ext cx="260350" cy="631825"/>
          </a:xfrm>
          <a:prstGeom prst="bentConnector3">
            <a:avLst>
              <a:gd name="adj1" fmla="val 50000"/>
            </a:avLst>
          </a:prstGeom>
          <a:noFill/>
          <a:ln w="6350">
            <a:solidFill>
              <a:schemeClr val="tx1"/>
            </a:solidFill>
            <a:miter lim="800000"/>
            <a:headEnd/>
            <a:tailEnd/>
          </a:ln>
        </p:spPr>
      </p:cxnSp>
      <p:cxnSp>
        <p:nvCxnSpPr>
          <p:cNvPr id="16428" name="AutoShape 50"/>
          <p:cNvCxnSpPr>
            <a:cxnSpLocks noChangeShapeType="1"/>
            <a:stCxn id="16422" idx="2"/>
            <a:endCxn id="16425" idx="0"/>
          </p:cNvCxnSpPr>
          <p:nvPr/>
        </p:nvCxnSpPr>
        <p:spPr bwMode="auto">
          <a:xfrm rot="16200000" flipH="1">
            <a:off x="7924007" y="2947193"/>
            <a:ext cx="260350" cy="703263"/>
          </a:xfrm>
          <a:prstGeom prst="bentConnector3">
            <a:avLst>
              <a:gd name="adj1" fmla="val 50000"/>
            </a:avLst>
          </a:prstGeom>
          <a:noFill/>
          <a:ln w="6350">
            <a:solidFill>
              <a:schemeClr val="tx1"/>
            </a:solidFill>
            <a:miter lim="800000"/>
            <a:headEnd/>
            <a:tailEnd/>
          </a:ln>
        </p:spPr>
      </p:cxnSp>
      <p:cxnSp>
        <p:nvCxnSpPr>
          <p:cNvPr id="16429" name="AutoShape 51"/>
          <p:cNvCxnSpPr>
            <a:cxnSpLocks noChangeShapeType="1"/>
            <a:stCxn id="16425" idx="2"/>
            <a:endCxn id="16405" idx="0"/>
          </p:cNvCxnSpPr>
          <p:nvPr/>
        </p:nvCxnSpPr>
        <p:spPr bwMode="auto">
          <a:xfrm rot="5400000">
            <a:off x="8112126" y="3779837"/>
            <a:ext cx="260350" cy="327025"/>
          </a:xfrm>
          <a:prstGeom prst="bentConnector3">
            <a:avLst>
              <a:gd name="adj1" fmla="val 50000"/>
            </a:avLst>
          </a:prstGeom>
          <a:noFill/>
          <a:ln w="6350">
            <a:solidFill>
              <a:schemeClr val="tx1"/>
            </a:solidFill>
            <a:miter lim="800000"/>
            <a:headEnd/>
            <a:tailEnd/>
          </a:ln>
        </p:spPr>
      </p:cxnSp>
      <p:cxnSp>
        <p:nvCxnSpPr>
          <p:cNvPr id="16430" name="AutoShape 52"/>
          <p:cNvCxnSpPr>
            <a:cxnSpLocks noChangeShapeType="1"/>
            <a:stCxn id="16425" idx="2"/>
            <a:endCxn id="16406" idx="0"/>
          </p:cNvCxnSpPr>
          <p:nvPr/>
        </p:nvCxnSpPr>
        <p:spPr bwMode="auto">
          <a:xfrm rot="16200000" flipH="1">
            <a:off x="8445501" y="3773487"/>
            <a:ext cx="260350" cy="339725"/>
          </a:xfrm>
          <a:prstGeom prst="bentConnector3">
            <a:avLst>
              <a:gd name="adj1" fmla="val 50000"/>
            </a:avLst>
          </a:prstGeom>
          <a:noFill/>
          <a:ln w="6350">
            <a:solidFill>
              <a:schemeClr val="tx1"/>
            </a:solidFill>
            <a:miter lim="800000"/>
            <a:headEnd/>
            <a:tailEnd/>
          </a:ln>
        </p:spPr>
      </p:cxnSp>
      <p:cxnSp>
        <p:nvCxnSpPr>
          <p:cNvPr id="16431" name="AutoShape 53"/>
          <p:cNvCxnSpPr>
            <a:cxnSpLocks noChangeShapeType="1"/>
            <a:stCxn id="16424" idx="2"/>
            <a:endCxn id="16403" idx="0"/>
          </p:cNvCxnSpPr>
          <p:nvPr/>
        </p:nvCxnSpPr>
        <p:spPr bwMode="auto">
          <a:xfrm rot="5400000">
            <a:off x="6776244" y="4425156"/>
            <a:ext cx="261938" cy="327025"/>
          </a:xfrm>
          <a:prstGeom prst="bentConnector3">
            <a:avLst>
              <a:gd name="adj1" fmla="val 49699"/>
            </a:avLst>
          </a:prstGeom>
          <a:noFill/>
          <a:ln w="6350">
            <a:solidFill>
              <a:schemeClr val="tx1"/>
            </a:solidFill>
            <a:miter lim="800000"/>
            <a:headEnd/>
            <a:tailEnd/>
          </a:ln>
        </p:spPr>
      </p:cxnSp>
      <p:cxnSp>
        <p:nvCxnSpPr>
          <p:cNvPr id="16432" name="AutoShape 54"/>
          <p:cNvCxnSpPr>
            <a:cxnSpLocks noChangeShapeType="1"/>
            <a:stCxn id="16424" idx="2"/>
            <a:endCxn id="16404" idx="0"/>
          </p:cNvCxnSpPr>
          <p:nvPr/>
        </p:nvCxnSpPr>
        <p:spPr bwMode="auto">
          <a:xfrm rot="16200000" flipH="1">
            <a:off x="7109619" y="4418806"/>
            <a:ext cx="261938" cy="339725"/>
          </a:xfrm>
          <a:prstGeom prst="bentConnector3">
            <a:avLst>
              <a:gd name="adj1" fmla="val 49699"/>
            </a:avLst>
          </a:prstGeom>
          <a:noFill/>
          <a:ln w="6350">
            <a:solidFill>
              <a:schemeClr val="tx1"/>
            </a:solidFill>
            <a:miter lim="800000"/>
            <a:headEnd/>
            <a:tailEnd/>
          </a:ln>
        </p:spPr>
      </p:cxnSp>
      <p:sp>
        <p:nvSpPr>
          <p:cNvPr id="101432" name="AutoShape 56"/>
          <p:cNvSpPr>
            <a:spLocks noChangeArrowheads="1"/>
          </p:cNvSpPr>
          <p:nvPr/>
        </p:nvSpPr>
        <p:spPr bwMode="auto">
          <a:xfrm>
            <a:off x="6659563" y="2120900"/>
            <a:ext cx="2582862" cy="422275"/>
          </a:xfrm>
          <a:prstGeom prst="chevron">
            <a:avLst>
              <a:gd name="adj" fmla="val 15603"/>
            </a:avLst>
          </a:prstGeom>
          <a:solidFill>
            <a:srgbClr val="DDDDDD"/>
          </a:solidFill>
          <a:ln w="6350">
            <a:noFill/>
            <a:miter lim="800000"/>
            <a:headEnd/>
            <a:tailEnd/>
          </a:ln>
          <a:effectLst>
            <a:outerShdw dist="35921" dir="2700000" algn="ctr" rotWithShape="0">
              <a:srgbClr val="808080"/>
            </a:outerShdw>
          </a:effectLst>
        </p:spPr>
        <p:txBody>
          <a:bodyPr wrap="none" lIns="0" tIns="0" rIns="0" bIns="0" anchor="ctr"/>
          <a:lstStyle/>
          <a:p>
            <a:pPr>
              <a:defRPr/>
            </a:pPr>
            <a:endParaRPr lang="zh-CN" altLang="en-US"/>
          </a:p>
        </p:txBody>
      </p:sp>
      <p:sp>
        <p:nvSpPr>
          <p:cNvPr id="16434" name="Rectangle 57"/>
          <p:cNvSpPr>
            <a:spLocks noChangeArrowheads="1"/>
          </p:cNvSpPr>
          <p:nvPr/>
        </p:nvSpPr>
        <p:spPr bwMode="auto">
          <a:xfrm>
            <a:off x="7421563" y="2241550"/>
            <a:ext cx="1066800" cy="212725"/>
          </a:xfrm>
          <a:prstGeom prst="rect">
            <a:avLst/>
          </a:prstGeom>
          <a:noFill/>
          <a:ln w="6350">
            <a:noFill/>
            <a:miter lim="800000"/>
            <a:headEnd/>
            <a:tailEnd/>
          </a:ln>
        </p:spPr>
        <p:txBody>
          <a:bodyPr wrap="none" lIns="0" tIns="0" rIns="0" bIns="0">
            <a:spAutoFit/>
          </a:bodyPr>
          <a:lstStyle/>
          <a:p>
            <a:pPr eaLnBrk="0" hangingPunct="0"/>
            <a:r>
              <a:rPr lang="zh-CN" altLang="en-US" sz="1400" b="1">
                <a:solidFill>
                  <a:srgbClr val="000000"/>
                </a:solidFill>
                <a:latin typeface="Arial" pitchFamily="34" charset="0"/>
                <a:ea typeface="楷体_GB2312" pitchFamily="49" charset="-122"/>
              </a:rPr>
              <a:t>岗位优化调整</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15925" y="476250"/>
            <a:ext cx="9074150" cy="865188"/>
          </a:xfrm>
          <a:noFill/>
        </p:spPr>
        <p:txBody>
          <a:bodyPr/>
          <a:lstStyle/>
          <a:p>
            <a:pPr eaLnBrk="1" hangingPunct="1"/>
            <a:r>
              <a:rPr lang="zh-CN" altLang="en-US" sz="2400" smtClean="0"/>
              <a:t>根据岗位优化调整的结果确定持股人员的范围，并根据以下三个原则对持股员工的层级进行科学的划分。</a:t>
            </a:r>
          </a:p>
        </p:txBody>
      </p:sp>
      <p:sp>
        <p:nvSpPr>
          <p:cNvPr id="17411" name="Rectangle 13"/>
          <p:cNvSpPr>
            <a:spLocks noChangeArrowheads="1"/>
          </p:cNvSpPr>
          <p:nvPr/>
        </p:nvSpPr>
        <p:spPr bwMode="auto">
          <a:xfrm>
            <a:off x="609600" y="1906588"/>
            <a:ext cx="2895600" cy="609600"/>
          </a:xfrm>
          <a:prstGeom prst="rect">
            <a:avLst/>
          </a:prstGeom>
          <a:solidFill>
            <a:schemeClr val="hlink"/>
          </a:solidFill>
          <a:ln w="9525">
            <a:solidFill>
              <a:schemeClr val="tx2"/>
            </a:solidFill>
            <a:miter lim="800000"/>
            <a:headEnd/>
            <a:tailEnd/>
          </a:ln>
        </p:spPr>
        <p:txBody>
          <a:bodyPr wrap="none" lIns="92075" tIns="46038" rIns="92075" bIns="46038" anchor="ctr"/>
          <a:lstStyle/>
          <a:p>
            <a:r>
              <a:rPr lang="zh-CN" altLang="en-US" b="1">
                <a:latin typeface="仿宋_GB2312" pitchFamily="49" charset="-122"/>
              </a:rPr>
              <a:t>岗位区别原则</a:t>
            </a:r>
          </a:p>
        </p:txBody>
      </p:sp>
      <p:sp>
        <p:nvSpPr>
          <p:cNvPr id="17412" name="Rectangle 14"/>
          <p:cNvSpPr>
            <a:spLocks noChangeArrowheads="1"/>
          </p:cNvSpPr>
          <p:nvPr/>
        </p:nvSpPr>
        <p:spPr bwMode="auto">
          <a:xfrm>
            <a:off x="3962400" y="1677988"/>
            <a:ext cx="5022850" cy="1751012"/>
          </a:xfrm>
          <a:prstGeom prst="rect">
            <a:avLst/>
          </a:prstGeom>
          <a:noFill/>
          <a:ln w="9525">
            <a:solidFill>
              <a:schemeClr val="tx2"/>
            </a:solidFill>
            <a:miter lim="800000"/>
            <a:headEnd/>
            <a:tailEnd/>
          </a:ln>
        </p:spPr>
        <p:txBody>
          <a:bodyPr lIns="92075" tIns="46038" rIns="92075" bIns="46038" anchor="ctr"/>
          <a:lstStyle/>
          <a:p>
            <a:pPr algn="l" eaLnBrk="0" hangingPunct="0">
              <a:lnSpc>
                <a:spcPct val="130000"/>
              </a:lnSpc>
              <a:buFontTx/>
              <a:buChar char="•"/>
            </a:pPr>
            <a:r>
              <a:rPr lang="zh-CN" altLang="en-US">
                <a:latin typeface="仿宋_GB2312" pitchFamily="49" charset="-122"/>
              </a:rPr>
              <a:t>由于各岗位职责、重要性不同，员工持股比例要拉开差距，充分体现岗位之间的相对价值。</a:t>
            </a:r>
          </a:p>
          <a:p>
            <a:pPr algn="l" eaLnBrk="0" hangingPunct="0">
              <a:lnSpc>
                <a:spcPct val="130000"/>
              </a:lnSpc>
              <a:buFontTx/>
              <a:buChar char="•"/>
            </a:pPr>
            <a:r>
              <a:rPr lang="zh-CN" altLang="en-US">
                <a:latin typeface="仿宋_GB2312" pitchFamily="49" charset="-122"/>
              </a:rPr>
              <a:t>在具体设计时结合企业实际情况，可采用</a:t>
            </a:r>
            <a:r>
              <a:rPr lang="zh-CN" altLang="en-US"/>
              <a:t>“</a:t>
            </a:r>
            <a:r>
              <a:rPr lang="zh-CN" altLang="en-US">
                <a:latin typeface="仿宋_GB2312" pitchFamily="49" charset="-122"/>
              </a:rPr>
              <a:t>高管紧、中层松、一般少</a:t>
            </a:r>
            <a:r>
              <a:rPr lang="zh-CN" altLang="en-US"/>
              <a:t>”</a:t>
            </a:r>
            <a:r>
              <a:rPr lang="zh-CN" altLang="en-US">
                <a:latin typeface="仿宋_GB2312" pitchFamily="49" charset="-122"/>
              </a:rPr>
              <a:t>的策略，即：高管层股权设计相对紧密；中层干部富有弹性；一般员工只选择骨干持股。</a:t>
            </a:r>
          </a:p>
        </p:txBody>
      </p:sp>
      <p:sp>
        <p:nvSpPr>
          <p:cNvPr id="17413" name="Rectangle 15"/>
          <p:cNvSpPr>
            <a:spLocks noChangeArrowheads="1"/>
          </p:cNvSpPr>
          <p:nvPr/>
        </p:nvSpPr>
        <p:spPr bwMode="auto">
          <a:xfrm>
            <a:off x="609600" y="3949700"/>
            <a:ext cx="2895600" cy="609600"/>
          </a:xfrm>
          <a:prstGeom prst="rect">
            <a:avLst/>
          </a:prstGeom>
          <a:solidFill>
            <a:schemeClr val="hlink"/>
          </a:solidFill>
          <a:ln w="9525">
            <a:solidFill>
              <a:schemeClr val="tx2"/>
            </a:solidFill>
            <a:miter lim="800000"/>
            <a:headEnd/>
            <a:tailEnd/>
          </a:ln>
        </p:spPr>
        <p:txBody>
          <a:bodyPr wrap="none" lIns="92075" tIns="46038" rIns="92075" bIns="46038" anchor="ctr"/>
          <a:lstStyle/>
          <a:p>
            <a:r>
              <a:rPr lang="zh-CN" altLang="en-US" b="1">
                <a:latin typeface="仿宋_GB2312" pitchFamily="49" charset="-122"/>
              </a:rPr>
              <a:t>贡献递增原则</a:t>
            </a:r>
          </a:p>
        </p:txBody>
      </p:sp>
      <p:sp>
        <p:nvSpPr>
          <p:cNvPr id="17414" name="Rectangle 16"/>
          <p:cNvSpPr>
            <a:spLocks noChangeArrowheads="1"/>
          </p:cNvSpPr>
          <p:nvPr/>
        </p:nvSpPr>
        <p:spPr bwMode="auto">
          <a:xfrm>
            <a:off x="3975100" y="3789363"/>
            <a:ext cx="5008563" cy="952500"/>
          </a:xfrm>
          <a:prstGeom prst="rect">
            <a:avLst/>
          </a:prstGeom>
          <a:noFill/>
          <a:ln w="9525">
            <a:solidFill>
              <a:schemeClr val="tx2"/>
            </a:solidFill>
            <a:miter lim="800000"/>
            <a:headEnd/>
            <a:tailEnd/>
          </a:ln>
        </p:spPr>
        <p:txBody>
          <a:bodyPr wrap="none" lIns="92075" tIns="46038" rIns="92075" bIns="46038" anchor="ctr"/>
          <a:lstStyle/>
          <a:p>
            <a:pPr algn="l">
              <a:lnSpc>
                <a:spcPct val="170000"/>
              </a:lnSpc>
              <a:buFontTx/>
              <a:buChar char="•"/>
            </a:pPr>
            <a:r>
              <a:rPr lang="zh-CN" altLang="en-US">
                <a:latin typeface="仿宋_GB2312" pitchFamily="49" charset="-122"/>
              </a:rPr>
              <a:t>职务级别越高，贡献及所承受的风险越大，并随</a:t>
            </a:r>
          </a:p>
          <a:p>
            <a:pPr algn="l">
              <a:lnSpc>
                <a:spcPct val="170000"/>
              </a:lnSpc>
            </a:pPr>
            <a:r>
              <a:rPr lang="zh-CN" altLang="en-US">
                <a:latin typeface="仿宋_GB2312" pitchFamily="49" charset="-122"/>
              </a:rPr>
              <a:t>职务级别增长非线性递增。</a:t>
            </a:r>
          </a:p>
        </p:txBody>
      </p:sp>
      <p:sp>
        <p:nvSpPr>
          <p:cNvPr id="17415" name="Rectangle 17"/>
          <p:cNvSpPr>
            <a:spLocks noChangeArrowheads="1"/>
          </p:cNvSpPr>
          <p:nvPr/>
        </p:nvSpPr>
        <p:spPr bwMode="auto">
          <a:xfrm>
            <a:off x="609600" y="5467350"/>
            <a:ext cx="2895600" cy="609600"/>
          </a:xfrm>
          <a:prstGeom prst="rect">
            <a:avLst/>
          </a:prstGeom>
          <a:solidFill>
            <a:schemeClr val="hlink"/>
          </a:solidFill>
          <a:ln w="9525">
            <a:solidFill>
              <a:schemeClr val="tx2"/>
            </a:solidFill>
            <a:miter lim="800000"/>
            <a:headEnd/>
            <a:tailEnd/>
          </a:ln>
        </p:spPr>
        <p:txBody>
          <a:bodyPr wrap="none" lIns="92075" tIns="46038" rIns="92075" bIns="46038" anchor="ctr"/>
          <a:lstStyle/>
          <a:p>
            <a:r>
              <a:rPr lang="zh-CN" altLang="en-US" b="1"/>
              <a:t>风险控制原则</a:t>
            </a:r>
          </a:p>
        </p:txBody>
      </p:sp>
      <p:sp>
        <p:nvSpPr>
          <p:cNvPr id="17416" name="Rectangle 18"/>
          <p:cNvSpPr>
            <a:spLocks noChangeArrowheads="1"/>
          </p:cNvSpPr>
          <p:nvPr/>
        </p:nvSpPr>
        <p:spPr bwMode="auto">
          <a:xfrm>
            <a:off x="3962400" y="5238750"/>
            <a:ext cx="5022850" cy="1143000"/>
          </a:xfrm>
          <a:prstGeom prst="rect">
            <a:avLst/>
          </a:prstGeom>
          <a:noFill/>
          <a:ln w="9525">
            <a:solidFill>
              <a:schemeClr val="tx2"/>
            </a:solidFill>
            <a:miter lim="800000"/>
            <a:headEnd/>
            <a:tailEnd/>
          </a:ln>
        </p:spPr>
        <p:txBody>
          <a:bodyPr lIns="92075" tIns="46038" rIns="92075" bIns="46038" anchor="ctr"/>
          <a:lstStyle/>
          <a:p>
            <a:pPr algn="l">
              <a:lnSpc>
                <a:spcPct val="150000"/>
              </a:lnSpc>
              <a:buFontTx/>
              <a:buChar char="•"/>
            </a:pPr>
            <a:r>
              <a:rPr lang="zh-CN" altLang="en-US">
                <a:latin typeface="仿宋_GB2312" pitchFamily="49" charset="-122"/>
              </a:rPr>
              <a:t>由于决策层、经营管理层熟悉市场变化规律，对风险有较强的控制能力，为降低员工持股风险，在股份认购时，应向决策层及经营管理层倾斜。</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15925" y="476250"/>
            <a:ext cx="9074150" cy="1081088"/>
          </a:xfrm>
          <a:noFill/>
        </p:spPr>
        <p:txBody>
          <a:bodyPr/>
          <a:lstStyle/>
          <a:p>
            <a:pPr eaLnBrk="1" hangingPunct="1"/>
            <a:r>
              <a:rPr lang="zh-CN" altLang="en-US" sz="2400" smtClean="0"/>
              <a:t>具体划分时，首先确定集团统一的层级划分标准，然后根据各子公司在集团总体战略中的价值程度以及子公司内部的岗位设置情况进行对等靠拢，保证层级划分既体现岗位差别，也保证“横向”公平。</a:t>
            </a:r>
          </a:p>
        </p:txBody>
      </p:sp>
      <p:sp>
        <p:nvSpPr>
          <p:cNvPr id="18435" name="Rectangle 9"/>
          <p:cNvSpPr>
            <a:spLocks noChangeArrowheads="1"/>
          </p:cNvSpPr>
          <p:nvPr/>
        </p:nvSpPr>
        <p:spPr bwMode="auto">
          <a:xfrm>
            <a:off x="3986213" y="2840038"/>
            <a:ext cx="1600200" cy="533400"/>
          </a:xfrm>
          <a:prstGeom prst="rect">
            <a:avLst/>
          </a:prstGeom>
          <a:solidFill>
            <a:schemeClr val="hlink"/>
          </a:solidFill>
          <a:ln w="9525">
            <a:solidFill>
              <a:schemeClr val="tx2"/>
            </a:solidFill>
            <a:miter lim="800000"/>
            <a:headEnd/>
            <a:tailEnd/>
          </a:ln>
        </p:spPr>
        <p:txBody>
          <a:bodyPr wrap="none" lIns="92075" tIns="46038" rIns="92075" bIns="46038" anchor="ctr"/>
          <a:lstStyle/>
          <a:p>
            <a:r>
              <a:rPr lang="zh-CN" altLang="en-US" b="1">
                <a:latin typeface="仿宋_GB2312" pitchFamily="49" charset="-122"/>
              </a:rPr>
              <a:t>高管层</a:t>
            </a:r>
            <a:r>
              <a:rPr lang="en-US" altLang="zh-CN" b="1">
                <a:latin typeface="仿宋_GB2312" pitchFamily="49" charset="-122"/>
              </a:rPr>
              <a:t>3</a:t>
            </a:r>
          </a:p>
        </p:txBody>
      </p:sp>
      <p:sp>
        <p:nvSpPr>
          <p:cNvPr id="18436" name="Rectangle 10"/>
          <p:cNvSpPr>
            <a:spLocks noChangeArrowheads="1"/>
          </p:cNvSpPr>
          <p:nvPr/>
        </p:nvSpPr>
        <p:spPr bwMode="auto">
          <a:xfrm>
            <a:off x="3986213" y="4973638"/>
            <a:ext cx="1600200" cy="534987"/>
          </a:xfrm>
          <a:prstGeom prst="rect">
            <a:avLst/>
          </a:prstGeom>
          <a:solidFill>
            <a:schemeClr val="hlink"/>
          </a:solidFill>
          <a:ln w="9525">
            <a:solidFill>
              <a:schemeClr val="tx2"/>
            </a:solidFill>
            <a:miter lim="800000"/>
            <a:headEnd/>
            <a:tailEnd/>
          </a:ln>
        </p:spPr>
        <p:txBody>
          <a:bodyPr wrap="none" lIns="92075" tIns="46038" rIns="92075" bIns="46038" anchor="ctr"/>
          <a:lstStyle/>
          <a:p>
            <a:r>
              <a:rPr lang="zh-CN" altLang="en-US" b="1">
                <a:latin typeface="仿宋_GB2312" pitchFamily="49" charset="-122"/>
              </a:rPr>
              <a:t>员工层</a:t>
            </a:r>
            <a:r>
              <a:rPr lang="en-US" altLang="zh-CN" b="1">
                <a:latin typeface="仿宋_GB2312" pitchFamily="49" charset="-122"/>
              </a:rPr>
              <a:t>1</a:t>
            </a:r>
          </a:p>
        </p:txBody>
      </p:sp>
      <p:sp>
        <p:nvSpPr>
          <p:cNvPr id="18437" name="Rectangle 11"/>
          <p:cNvSpPr>
            <a:spLocks noChangeArrowheads="1"/>
          </p:cNvSpPr>
          <p:nvPr/>
        </p:nvSpPr>
        <p:spPr bwMode="auto">
          <a:xfrm>
            <a:off x="1090613" y="2319338"/>
            <a:ext cx="1600200" cy="533400"/>
          </a:xfrm>
          <a:prstGeom prst="rect">
            <a:avLst/>
          </a:prstGeom>
          <a:noFill/>
          <a:ln w="9525">
            <a:solidFill>
              <a:schemeClr val="tx2"/>
            </a:solidFill>
            <a:miter lim="800000"/>
            <a:headEnd/>
            <a:tailEnd/>
          </a:ln>
        </p:spPr>
        <p:txBody>
          <a:bodyPr wrap="none" lIns="92075" tIns="46038" rIns="92075" bIns="46038" anchor="ctr"/>
          <a:lstStyle/>
          <a:p>
            <a:r>
              <a:rPr lang="zh-CN" altLang="en-US" b="1">
                <a:latin typeface="仿宋_GB2312" pitchFamily="49" charset="-122"/>
              </a:rPr>
              <a:t>高管层</a:t>
            </a:r>
          </a:p>
        </p:txBody>
      </p:sp>
      <p:sp>
        <p:nvSpPr>
          <p:cNvPr id="18438" name="Rectangle 12"/>
          <p:cNvSpPr>
            <a:spLocks noChangeArrowheads="1"/>
          </p:cNvSpPr>
          <p:nvPr/>
        </p:nvSpPr>
        <p:spPr bwMode="auto">
          <a:xfrm>
            <a:off x="1090613" y="3378200"/>
            <a:ext cx="1600200" cy="533400"/>
          </a:xfrm>
          <a:prstGeom prst="rect">
            <a:avLst/>
          </a:prstGeom>
          <a:noFill/>
          <a:ln w="9525">
            <a:solidFill>
              <a:schemeClr val="tx2"/>
            </a:solidFill>
            <a:miter lim="800000"/>
            <a:headEnd/>
            <a:tailEnd/>
          </a:ln>
        </p:spPr>
        <p:txBody>
          <a:bodyPr wrap="none" lIns="92075" tIns="46038" rIns="92075" bIns="46038" anchor="ctr"/>
          <a:lstStyle/>
          <a:p>
            <a:r>
              <a:rPr lang="zh-CN" altLang="en-US" b="1">
                <a:latin typeface="仿宋_GB2312" pitchFamily="49" charset="-122"/>
              </a:rPr>
              <a:t>中层管理人员</a:t>
            </a:r>
          </a:p>
        </p:txBody>
      </p:sp>
      <p:sp>
        <p:nvSpPr>
          <p:cNvPr id="18439" name="Rectangle 13"/>
          <p:cNvSpPr>
            <a:spLocks noChangeArrowheads="1"/>
          </p:cNvSpPr>
          <p:nvPr/>
        </p:nvSpPr>
        <p:spPr bwMode="auto">
          <a:xfrm>
            <a:off x="1090613" y="5492750"/>
            <a:ext cx="1600200" cy="533400"/>
          </a:xfrm>
          <a:prstGeom prst="rect">
            <a:avLst/>
          </a:prstGeom>
          <a:noFill/>
          <a:ln w="9525">
            <a:solidFill>
              <a:schemeClr val="tx2"/>
            </a:solidFill>
            <a:miter lim="800000"/>
            <a:headEnd/>
            <a:tailEnd/>
          </a:ln>
        </p:spPr>
        <p:txBody>
          <a:bodyPr wrap="none" lIns="92075" tIns="46038" rIns="92075" bIns="46038" anchor="ctr"/>
          <a:lstStyle/>
          <a:p>
            <a:r>
              <a:rPr lang="zh-CN" altLang="en-US" b="1">
                <a:latin typeface="仿宋_GB2312" pitchFamily="49" charset="-122"/>
              </a:rPr>
              <a:t>员工层</a:t>
            </a:r>
            <a:r>
              <a:rPr lang="en-US" altLang="zh-CN" b="1">
                <a:latin typeface="仿宋_GB2312" pitchFamily="49" charset="-122"/>
              </a:rPr>
              <a:t>2</a:t>
            </a:r>
          </a:p>
        </p:txBody>
      </p:sp>
      <p:sp>
        <p:nvSpPr>
          <p:cNvPr id="18440" name="Rectangle 14"/>
          <p:cNvSpPr>
            <a:spLocks noChangeArrowheads="1"/>
          </p:cNvSpPr>
          <p:nvPr/>
        </p:nvSpPr>
        <p:spPr bwMode="auto">
          <a:xfrm>
            <a:off x="1090613" y="4962525"/>
            <a:ext cx="1600200" cy="534988"/>
          </a:xfrm>
          <a:prstGeom prst="rect">
            <a:avLst/>
          </a:prstGeom>
          <a:noFill/>
          <a:ln w="9525">
            <a:solidFill>
              <a:schemeClr val="tx2"/>
            </a:solidFill>
            <a:miter lim="800000"/>
            <a:headEnd/>
            <a:tailEnd/>
          </a:ln>
        </p:spPr>
        <p:txBody>
          <a:bodyPr wrap="none" lIns="92075" tIns="46038" rIns="92075" bIns="46038" anchor="ctr"/>
          <a:lstStyle/>
          <a:p>
            <a:r>
              <a:rPr lang="zh-CN" altLang="en-US" b="1">
                <a:latin typeface="仿宋_GB2312" pitchFamily="49" charset="-122"/>
              </a:rPr>
              <a:t>员工层</a:t>
            </a:r>
            <a:r>
              <a:rPr lang="en-US" altLang="zh-CN" b="1">
                <a:latin typeface="仿宋_GB2312" pitchFamily="49" charset="-122"/>
              </a:rPr>
              <a:t>1</a:t>
            </a:r>
          </a:p>
        </p:txBody>
      </p:sp>
      <p:sp>
        <p:nvSpPr>
          <p:cNvPr id="18441" name="Rectangle 15"/>
          <p:cNvSpPr>
            <a:spLocks noChangeArrowheads="1"/>
          </p:cNvSpPr>
          <p:nvPr/>
        </p:nvSpPr>
        <p:spPr bwMode="auto">
          <a:xfrm>
            <a:off x="3986213" y="3373438"/>
            <a:ext cx="1600200" cy="533400"/>
          </a:xfrm>
          <a:prstGeom prst="rect">
            <a:avLst/>
          </a:prstGeom>
          <a:solidFill>
            <a:schemeClr val="hlink"/>
          </a:solidFill>
          <a:ln w="9525">
            <a:solidFill>
              <a:schemeClr val="tx2"/>
            </a:solidFill>
            <a:miter lim="800000"/>
            <a:headEnd/>
            <a:tailEnd/>
          </a:ln>
        </p:spPr>
        <p:txBody>
          <a:bodyPr wrap="none" lIns="92075" tIns="46038" rIns="92075" bIns="46038" anchor="ctr"/>
          <a:lstStyle/>
          <a:p>
            <a:r>
              <a:rPr lang="zh-CN" altLang="en-US" b="1">
                <a:latin typeface="仿宋_GB2312" pitchFamily="49" charset="-122"/>
              </a:rPr>
              <a:t>中层管理</a:t>
            </a:r>
            <a:r>
              <a:rPr lang="en-US" altLang="zh-CN" b="1">
                <a:latin typeface="仿宋_GB2312" pitchFamily="49" charset="-122"/>
              </a:rPr>
              <a:t>1</a:t>
            </a:r>
          </a:p>
        </p:txBody>
      </p:sp>
      <p:sp>
        <p:nvSpPr>
          <p:cNvPr id="18442" name="Rectangle 16"/>
          <p:cNvSpPr>
            <a:spLocks noChangeArrowheads="1"/>
          </p:cNvSpPr>
          <p:nvPr/>
        </p:nvSpPr>
        <p:spPr bwMode="auto">
          <a:xfrm>
            <a:off x="3986213" y="3906838"/>
            <a:ext cx="1600200" cy="533400"/>
          </a:xfrm>
          <a:prstGeom prst="rect">
            <a:avLst/>
          </a:prstGeom>
          <a:solidFill>
            <a:schemeClr val="hlink"/>
          </a:solidFill>
          <a:ln w="9525">
            <a:solidFill>
              <a:schemeClr val="tx2"/>
            </a:solidFill>
            <a:miter lim="800000"/>
            <a:headEnd/>
            <a:tailEnd/>
          </a:ln>
        </p:spPr>
        <p:txBody>
          <a:bodyPr wrap="none" lIns="92075" tIns="46038" rIns="92075" bIns="46038" anchor="ctr"/>
          <a:lstStyle/>
          <a:p>
            <a:r>
              <a:rPr lang="zh-CN" altLang="en-US" b="1">
                <a:latin typeface="仿宋_GB2312" pitchFamily="49" charset="-122"/>
              </a:rPr>
              <a:t>中层管理</a:t>
            </a:r>
            <a:r>
              <a:rPr lang="en-US" altLang="zh-CN" b="1">
                <a:latin typeface="仿宋_GB2312" pitchFamily="49" charset="-122"/>
              </a:rPr>
              <a:t>2</a:t>
            </a:r>
          </a:p>
        </p:txBody>
      </p:sp>
      <p:sp>
        <p:nvSpPr>
          <p:cNvPr id="18443" name="Rectangle 17"/>
          <p:cNvSpPr>
            <a:spLocks noChangeArrowheads="1"/>
          </p:cNvSpPr>
          <p:nvPr/>
        </p:nvSpPr>
        <p:spPr bwMode="auto">
          <a:xfrm>
            <a:off x="3986213" y="4440238"/>
            <a:ext cx="1600200" cy="533400"/>
          </a:xfrm>
          <a:prstGeom prst="rect">
            <a:avLst/>
          </a:prstGeom>
          <a:solidFill>
            <a:schemeClr val="hlink"/>
          </a:solidFill>
          <a:ln w="9525">
            <a:solidFill>
              <a:schemeClr val="tx2"/>
            </a:solidFill>
            <a:miter lim="800000"/>
            <a:headEnd/>
            <a:tailEnd/>
          </a:ln>
        </p:spPr>
        <p:txBody>
          <a:bodyPr wrap="none" lIns="92075" tIns="46038" rIns="92075" bIns="46038" anchor="ctr"/>
          <a:lstStyle/>
          <a:p>
            <a:r>
              <a:rPr lang="zh-CN" altLang="en-US" b="1">
                <a:latin typeface="仿宋_GB2312" pitchFamily="49" charset="-122"/>
              </a:rPr>
              <a:t>中层管理</a:t>
            </a:r>
            <a:r>
              <a:rPr lang="en-US" altLang="zh-CN" b="1">
                <a:latin typeface="仿宋_GB2312" pitchFamily="49" charset="-122"/>
              </a:rPr>
              <a:t>3</a:t>
            </a:r>
          </a:p>
        </p:txBody>
      </p:sp>
      <p:sp>
        <p:nvSpPr>
          <p:cNvPr id="18444" name="Rectangle 18"/>
          <p:cNvSpPr>
            <a:spLocks noChangeArrowheads="1"/>
          </p:cNvSpPr>
          <p:nvPr/>
        </p:nvSpPr>
        <p:spPr bwMode="auto">
          <a:xfrm>
            <a:off x="7016750" y="2838450"/>
            <a:ext cx="1600200" cy="533400"/>
          </a:xfrm>
          <a:prstGeom prst="rect">
            <a:avLst/>
          </a:prstGeom>
          <a:noFill/>
          <a:ln w="9525">
            <a:solidFill>
              <a:schemeClr val="tx2"/>
            </a:solidFill>
            <a:miter lim="800000"/>
            <a:headEnd/>
            <a:tailEnd/>
          </a:ln>
        </p:spPr>
        <p:txBody>
          <a:bodyPr wrap="none" lIns="92075" tIns="46038" rIns="92075" bIns="46038" anchor="ctr"/>
          <a:lstStyle/>
          <a:p>
            <a:r>
              <a:rPr lang="zh-CN" altLang="en-US" b="1">
                <a:latin typeface="仿宋_GB2312" pitchFamily="49" charset="-122"/>
              </a:rPr>
              <a:t>高管层</a:t>
            </a:r>
          </a:p>
        </p:txBody>
      </p:sp>
      <p:sp>
        <p:nvSpPr>
          <p:cNvPr id="18445" name="Rectangle 19"/>
          <p:cNvSpPr>
            <a:spLocks noChangeArrowheads="1"/>
          </p:cNvSpPr>
          <p:nvPr/>
        </p:nvSpPr>
        <p:spPr bwMode="auto">
          <a:xfrm>
            <a:off x="7016750" y="3903663"/>
            <a:ext cx="1600200" cy="533400"/>
          </a:xfrm>
          <a:prstGeom prst="rect">
            <a:avLst/>
          </a:prstGeom>
          <a:noFill/>
          <a:ln w="9525">
            <a:solidFill>
              <a:schemeClr val="tx2"/>
            </a:solidFill>
            <a:miter lim="800000"/>
            <a:headEnd/>
            <a:tailEnd/>
          </a:ln>
        </p:spPr>
        <p:txBody>
          <a:bodyPr wrap="none" lIns="92075" tIns="46038" rIns="92075" bIns="46038" anchor="ctr"/>
          <a:lstStyle/>
          <a:p>
            <a:r>
              <a:rPr lang="zh-CN" altLang="en-US" b="1">
                <a:latin typeface="仿宋_GB2312" pitchFamily="49" charset="-122"/>
              </a:rPr>
              <a:t>中层管理人员</a:t>
            </a:r>
          </a:p>
        </p:txBody>
      </p:sp>
      <p:sp>
        <p:nvSpPr>
          <p:cNvPr id="18446" name="Rectangle 20"/>
          <p:cNvSpPr>
            <a:spLocks noChangeArrowheads="1"/>
          </p:cNvSpPr>
          <p:nvPr/>
        </p:nvSpPr>
        <p:spPr bwMode="auto">
          <a:xfrm>
            <a:off x="7016750" y="4968875"/>
            <a:ext cx="1600200" cy="534988"/>
          </a:xfrm>
          <a:prstGeom prst="rect">
            <a:avLst/>
          </a:prstGeom>
          <a:noFill/>
          <a:ln w="9525">
            <a:solidFill>
              <a:schemeClr val="tx2"/>
            </a:solidFill>
            <a:miter lim="800000"/>
            <a:headEnd/>
            <a:tailEnd/>
          </a:ln>
        </p:spPr>
        <p:txBody>
          <a:bodyPr wrap="none" lIns="92075" tIns="46038" rIns="92075" bIns="46038" anchor="ctr"/>
          <a:lstStyle/>
          <a:p>
            <a:r>
              <a:rPr lang="zh-CN" altLang="en-US" b="1">
                <a:latin typeface="仿宋_GB2312" pitchFamily="49" charset="-122"/>
              </a:rPr>
              <a:t>员工层</a:t>
            </a:r>
            <a:r>
              <a:rPr lang="en-US" altLang="zh-CN" b="1">
                <a:latin typeface="仿宋_GB2312" pitchFamily="49" charset="-122"/>
              </a:rPr>
              <a:t>1</a:t>
            </a:r>
          </a:p>
        </p:txBody>
      </p:sp>
      <p:sp>
        <p:nvSpPr>
          <p:cNvPr id="18447" name="Text Box 21"/>
          <p:cNvSpPr txBox="1">
            <a:spLocks noChangeArrowheads="1"/>
          </p:cNvSpPr>
          <p:nvPr/>
        </p:nvSpPr>
        <p:spPr bwMode="auto">
          <a:xfrm>
            <a:off x="3835400" y="6176963"/>
            <a:ext cx="1981200" cy="336550"/>
          </a:xfrm>
          <a:prstGeom prst="rect">
            <a:avLst/>
          </a:prstGeom>
          <a:noFill/>
          <a:ln w="9525">
            <a:noFill/>
            <a:miter lim="800000"/>
            <a:headEnd/>
            <a:tailEnd/>
          </a:ln>
        </p:spPr>
        <p:txBody>
          <a:bodyPr lIns="92075" tIns="46038" rIns="92075" bIns="46038">
            <a:spAutoFit/>
          </a:bodyPr>
          <a:lstStyle/>
          <a:p>
            <a:pPr>
              <a:spcBef>
                <a:spcPct val="50000"/>
              </a:spcBef>
            </a:pPr>
            <a:r>
              <a:rPr lang="zh-CN" altLang="en-US" b="1">
                <a:latin typeface="仿宋_GB2312" pitchFamily="49" charset="-122"/>
              </a:rPr>
              <a:t>集团统一划分标准</a:t>
            </a:r>
          </a:p>
        </p:txBody>
      </p:sp>
      <p:sp>
        <p:nvSpPr>
          <p:cNvPr id="18448" name="Text Box 22"/>
          <p:cNvSpPr txBox="1">
            <a:spLocks noChangeArrowheads="1"/>
          </p:cNvSpPr>
          <p:nvPr/>
        </p:nvSpPr>
        <p:spPr bwMode="auto">
          <a:xfrm>
            <a:off x="862013" y="6176963"/>
            <a:ext cx="1981200" cy="336550"/>
          </a:xfrm>
          <a:prstGeom prst="rect">
            <a:avLst/>
          </a:prstGeom>
          <a:noFill/>
          <a:ln w="9525">
            <a:noFill/>
            <a:miter lim="800000"/>
            <a:headEnd/>
            <a:tailEnd/>
          </a:ln>
        </p:spPr>
        <p:txBody>
          <a:bodyPr lIns="92075" tIns="46038" rIns="92075" bIns="46038">
            <a:spAutoFit/>
          </a:bodyPr>
          <a:lstStyle/>
          <a:p>
            <a:pPr>
              <a:spcBef>
                <a:spcPct val="50000"/>
              </a:spcBef>
            </a:pPr>
            <a:r>
              <a:rPr lang="en-US" altLang="zh-CN" b="1">
                <a:latin typeface="仿宋_GB2312" pitchFamily="49" charset="-122"/>
              </a:rPr>
              <a:t>XX</a:t>
            </a:r>
            <a:r>
              <a:rPr lang="zh-CN" altLang="en-US" b="1">
                <a:latin typeface="仿宋_GB2312" pitchFamily="49" charset="-122"/>
              </a:rPr>
              <a:t>有限公司</a:t>
            </a:r>
          </a:p>
        </p:txBody>
      </p:sp>
      <p:sp>
        <p:nvSpPr>
          <p:cNvPr id="18449" name="Text Box 23"/>
          <p:cNvSpPr txBox="1">
            <a:spLocks noChangeArrowheads="1"/>
          </p:cNvSpPr>
          <p:nvPr/>
        </p:nvSpPr>
        <p:spPr bwMode="auto">
          <a:xfrm>
            <a:off x="6788150" y="6165850"/>
            <a:ext cx="1981200" cy="336550"/>
          </a:xfrm>
          <a:prstGeom prst="rect">
            <a:avLst/>
          </a:prstGeom>
          <a:noFill/>
          <a:ln w="9525">
            <a:noFill/>
            <a:miter lim="800000"/>
            <a:headEnd/>
            <a:tailEnd/>
          </a:ln>
        </p:spPr>
        <p:txBody>
          <a:bodyPr lIns="92075" tIns="46038" rIns="92075" bIns="46038">
            <a:spAutoFit/>
          </a:bodyPr>
          <a:lstStyle/>
          <a:p>
            <a:pPr>
              <a:spcBef>
                <a:spcPct val="50000"/>
              </a:spcBef>
            </a:pPr>
            <a:r>
              <a:rPr lang="en-US" altLang="zh-CN" b="1">
                <a:latin typeface="仿宋_GB2312" pitchFamily="49" charset="-122"/>
              </a:rPr>
              <a:t>XX</a:t>
            </a:r>
            <a:r>
              <a:rPr lang="zh-CN" altLang="en-US" b="1">
                <a:latin typeface="仿宋_GB2312" pitchFamily="49" charset="-122"/>
              </a:rPr>
              <a:t>有限公司</a:t>
            </a:r>
          </a:p>
        </p:txBody>
      </p:sp>
      <p:sp>
        <p:nvSpPr>
          <p:cNvPr id="18450" name="Rectangle 25"/>
          <p:cNvSpPr>
            <a:spLocks noChangeArrowheads="1"/>
          </p:cNvSpPr>
          <p:nvPr/>
        </p:nvSpPr>
        <p:spPr bwMode="auto">
          <a:xfrm>
            <a:off x="7016750" y="2840038"/>
            <a:ext cx="1600200" cy="533400"/>
          </a:xfrm>
          <a:prstGeom prst="rect">
            <a:avLst/>
          </a:prstGeom>
          <a:noFill/>
          <a:ln w="9525">
            <a:solidFill>
              <a:schemeClr val="tx2"/>
            </a:solidFill>
            <a:miter lim="800000"/>
            <a:headEnd/>
            <a:tailEnd/>
          </a:ln>
        </p:spPr>
        <p:txBody>
          <a:bodyPr wrap="none" lIns="92075" tIns="46038" rIns="92075" bIns="46038" anchor="ctr"/>
          <a:lstStyle/>
          <a:p>
            <a:r>
              <a:rPr lang="zh-CN" altLang="en-US" b="1">
                <a:latin typeface="仿宋_GB2312" pitchFamily="49" charset="-122"/>
              </a:rPr>
              <a:t>高管层</a:t>
            </a:r>
          </a:p>
        </p:txBody>
      </p:sp>
      <p:sp>
        <p:nvSpPr>
          <p:cNvPr id="18451" name="Rectangle 28"/>
          <p:cNvSpPr>
            <a:spLocks noChangeArrowheads="1"/>
          </p:cNvSpPr>
          <p:nvPr/>
        </p:nvSpPr>
        <p:spPr bwMode="auto">
          <a:xfrm>
            <a:off x="3986213" y="2308225"/>
            <a:ext cx="1600200" cy="533400"/>
          </a:xfrm>
          <a:prstGeom prst="rect">
            <a:avLst/>
          </a:prstGeom>
          <a:solidFill>
            <a:schemeClr val="hlink"/>
          </a:solidFill>
          <a:ln w="9525">
            <a:solidFill>
              <a:schemeClr val="tx2"/>
            </a:solidFill>
            <a:miter lim="800000"/>
            <a:headEnd/>
            <a:tailEnd/>
          </a:ln>
        </p:spPr>
        <p:txBody>
          <a:bodyPr wrap="none" lIns="92075" tIns="46038" rIns="92075" bIns="46038" anchor="ctr"/>
          <a:lstStyle/>
          <a:p>
            <a:r>
              <a:rPr lang="zh-CN" altLang="en-US" b="1">
                <a:latin typeface="仿宋_GB2312" pitchFamily="49" charset="-122"/>
              </a:rPr>
              <a:t>高管层</a:t>
            </a:r>
            <a:r>
              <a:rPr lang="en-US" altLang="zh-CN" b="1">
                <a:latin typeface="仿宋_GB2312" pitchFamily="49" charset="-122"/>
              </a:rPr>
              <a:t>2</a:t>
            </a:r>
          </a:p>
        </p:txBody>
      </p:sp>
      <p:sp>
        <p:nvSpPr>
          <p:cNvPr id="18452" name="Rectangle 30"/>
          <p:cNvSpPr>
            <a:spLocks noChangeArrowheads="1"/>
          </p:cNvSpPr>
          <p:nvPr/>
        </p:nvSpPr>
        <p:spPr bwMode="auto">
          <a:xfrm>
            <a:off x="3986213" y="1770063"/>
            <a:ext cx="1600200" cy="533400"/>
          </a:xfrm>
          <a:prstGeom prst="rect">
            <a:avLst/>
          </a:prstGeom>
          <a:solidFill>
            <a:schemeClr val="hlink"/>
          </a:solidFill>
          <a:ln w="9525">
            <a:solidFill>
              <a:schemeClr val="tx2"/>
            </a:solidFill>
            <a:miter lim="800000"/>
            <a:headEnd/>
            <a:tailEnd/>
          </a:ln>
        </p:spPr>
        <p:txBody>
          <a:bodyPr wrap="none" lIns="92075" tIns="46038" rIns="92075" bIns="46038" anchor="ctr"/>
          <a:lstStyle/>
          <a:p>
            <a:r>
              <a:rPr lang="zh-CN" altLang="en-US" b="1">
                <a:latin typeface="仿宋_GB2312" pitchFamily="49" charset="-122"/>
              </a:rPr>
              <a:t>高管层</a:t>
            </a:r>
            <a:r>
              <a:rPr lang="en-US" altLang="zh-CN" b="1">
                <a:latin typeface="仿宋_GB2312" pitchFamily="49" charset="-122"/>
              </a:rPr>
              <a:t>1</a:t>
            </a:r>
          </a:p>
        </p:txBody>
      </p:sp>
      <p:sp>
        <p:nvSpPr>
          <p:cNvPr id="18453" name="AutoShape 33"/>
          <p:cNvSpPr>
            <a:spLocks noChangeArrowheads="1"/>
          </p:cNvSpPr>
          <p:nvPr/>
        </p:nvSpPr>
        <p:spPr bwMode="auto">
          <a:xfrm>
            <a:off x="2670175" y="1768475"/>
            <a:ext cx="1274763" cy="508000"/>
          </a:xfrm>
          <a:prstGeom prst="rightArrow">
            <a:avLst>
              <a:gd name="adj1" fmla="val 50000"/>
              <a:gd name="adj2" fmla="val 62734"/>
            </a:avLst>
          </a:prstGeom>
          <a:noFill/>
          <a:ln w="9525">
            <a:solidFill>
              <a:schemeClr val="tx2"/>
            </a:solidFill>
            <a:miter lim="800000"/>
            <a:headEnd/>
            <a:tailEnd/>
          </a:ln>
        </p:spPr>
        <p:txBody>
          <a:bodyPr wrap="none" lIns="92075" tIns="46038" rIns="92075" bIns="46038" anchor="ctr"/>
          <a:lstStyle/>
          <a:p>
            <a:r>
              <a:rPr lang="zh-CN" altLang="en-US" sz="1400" b="1">
                <a:latin typeface="仿宋_GB2312" pitchFamily="49" charset="-122"/>
              </a:rPr>
              <a:t>对等靠拢</a:t>
            </a:r>
          </a:p>
        </p:txBody>
      </p:sp>
      <p:sp>
        <p:nvSpPr>
          <p:cNvPr id="18454" name="AutoShape 34"/>
          <p:cNvSpPr>
            <a:spLocks noChangeArrowheads="1"/>
          </p:cNvSpPr>
          <p:nvPr/>
        </p:nvSpPr>
        <p:spPr bwMode="auto">
          <a:xfrm>
            <a:off x="5673725" y="2420938"/>
            <a:ext cx="1079500" cy="431800"/>
          </a:xfrm>
          <a:prstGeom prst="leftArrow">
            <a:avLst>
              <a:gd name="adj1" fmla="val 50000"/>
              <a:gd name="adj2" fmla="val 62500"/>
            </a:avLst>
          </a:prstGeom>
          <a:noFill/>
          <a:ln w="9525">
            <a:solidFill>
              <a:schemeClr val="tx2"/>
            </a:solidFill>
            <a:miter lim="800000"/>
            <a:headEnd/>
            <a:tailEnd/>
          </a:ln>
        </p:spPr>
        <p:txBody>
          <a:bodyPr wrap="none" lIns="92075" tIns="46038" rIns="92075" bIns="46038" anchor="ctr"/>
          <a:lstStyle/>
          <a:p>
            <a:r>
              <a:rPr lang="zh-CN" altLang="en-US" sz="1400" b="1">
                <a:latin typeface="仿宋_GB2312" pitchFamily="49" charset="-122"/>
              </a:rPr>
              <a:t>对等靠拢</a:t>
            </a:r>
          </a:p>
        </p:txBody>
      </p:sp>
      <p:sp>
        <p:nvSpPr>
          <p:cNvPr id="18455" name="Rectangle 35"/>
          <p:cNvSpPr>
            <a:spLocks noChangeArrowheads="1"/>
          </p:cNvSpPr>
          <p:nvPr/>
        </p:nvSpPr>
        <p:spPr bwMode="auto">
          <a:xfrm>
            <a:off x="3986213" y="5500688"/>
            <a:ext cx="1600200" cy="534987"/>
          </a:xfrm>
          <a:prstGeom prst="rect">
            <a:avLst/>
          </a:prstGeom>
          <a:solidFill>
            <a:schemeClr val="hlink"/>
          </a:solidFill>
          <a:ln w="9525">
            <a:solidFill>
              <a:schemeClr val="tx2"/>
            </a:solidFill>
            <a:miter lim="800000"/>
            <a:headEnd/>
            <a:tailEnd/>
          </a:ln>
        </p:spPr>
        <p:txBody>
          <a:bodyPr wrap="none" lIns="92075" tIns="46038" rIns="92075" bIns="46038" anchor="ctr"/>
          <a:lstStyle/>
          <a:p>
            <a:r>
              <a:rPr lang="zh-CN" altLang="en-US" b="1">
                <a:latin typeface="仿宋_GB2312" pitchFamily="49" charset="-122"/>
              </a:rPr>
              <a:t>员工层</a:t>
            </a:r>
            <a:r>
              <a:rPr lang="en-US" altLang="zh-CN" b="1">
                <a:latin typeface="仿宋_GB2312" pitchFamily="49" charset="-122"/>
              </a:rPr>
              <a:t>2</a:t>
            </a:r>
          </a:p>
        </p:txBody>
      </p:sp>
      <p:sp>
        <p:nvSpPr>
          <p:cNvPr id="18456" name="Rectangle 36"/>
          <p:cNvSpPr>
            <a:spLocks noChangeArrowheads="1"/>
          </p:cNvSpPr>
          <p:nvPr/>
        </p:nvSpPr>
        <p:spPr bwMode="auto">
          <a:xfrm>
            <a:off x="7016750" y="5502275"/>
            <a:ext cx="1600200" cy="534988"/>
          </a:xfrm>
          <a:prstGeom prst="rect">
            <a:avLst/>
          </a:prstGeom>
          <a:noFill/>
          <a:ln w="9525">
            <a:solidFill>
              <a:schemeClr val="tx2"/>
            </a:solidFill>
            <a:miter lim="800000"/>
            <a:headEnd/>
            <a:tailEnd/>
          </a:ln>
        </p:spPr>
        <p:txBody>
          <a:bodyPr wrap="none" lIns="92075" tIns="46038" rIns="92075" bIns="46038" anchor="ctr"/>
          <a:lstStyle/>
          <a:p>
            <a:r>
              <a:rPr lang="zh-CN" altLang="en-US" b="1">
                <a:latin typeface="仿宋_GB2312" pitchFamily="49" charset="-122"/>
              </a:rPr>
              <a:t>员工层</a:t>
            </a:r>
            <a:r>
              <a:rPr lang="en-US" altLang="zh-CN" b="1">
                <a:latin typeface="仿宋_GB2312" pitchFamily="49" charset="-122"/>
              </a:rPr>
              <a:t>2</a:t>
            </a:r>
          </a:p>
        </p:txBody>
      </p:sp>
      <p:cxnSp>
        <p:nvCxnSpPr>
          <p:cNvPr id="18457" name="AutoShape 46"/>
          <p:cNvCxnSpPr>
            <a:cxnSpLocks noChangeShapeType="1"/>
          </p:cNvCxnSpPr>
          <p:nvPr/>
        </p:nvCxnSpPr>
        <p:spPr bwMode="auto">
          <a:xfrm>
            <a:off x="2690813" y="2306638"/>
            <a:ext cx="2095500" cy="0"/>
          </a:xfrm>
          <a:prstGeom prst="straightConnector1">
            <a:avLst/>
          </a:prstGeom>
          <a:noFill/>
          <a:ln w="9525">
            <a:solidFill>
              <a:schemeClr val="tx2"/>
            </a:solidFill>
            <a:prstDash val="dash"/>
            <a:round/>
            <a:headEnd/>
            <a:tailEnd/>
          </a:ln>
        </p:spPr>
      </p:cxnSp>
      <p:cxnSp>
        <p:nvCxnSpPr>
          <p:cNvPr id="18458" name="AutoShape 47"/>
          <p:cNvCxnSpPr>
            <a:cxnSpLocks noChangeShapeType="1"/>
          </p:cNvCxnSpPr>
          <p:nvPr/>
        </p:nvCxnSpPr>
        <p:spPr bwMode="auto">
          <a:xfrm>
            <a:off x="2690813" y="3371850"/>
            <a:ext cx="2095500" cy="0"/>
          </a:xfrm>
          <a:prstGeom prst="straightConnector1">
            <a:avLst/>
          </a:prstGeom>
          <a:noFill/>
          <a:ln w="9525">
            <a:solidFill>
              <a:schemeClr val="tx2"/>
            </a:solidFill>
            <a:prstDash val="dash"/>
            <a:round/>
            <a:headEnd/>
            <a:tailEnd/>
          </a:ln>
        </p:spPr>
      </p:cxnSp>
      <p:cxnSp>
        <p:nvCxnSpPr>
          <p:cNvPr id="18459" name="AutoShape 49"/>
          <p:cNvCxnSpPr>
            <a:cxnSpLocks noChangeShapeType="1"/>
          </p:cNvCxnSpPr>
          <p:nvPr/>
        </p:nvCxnSpPr>
        <p:spPr bwMode="auto">
          <a:xfrm flipV="1">
            <a:off x="4786313" y="3368675"/>
            <a:ext cx="3886200" cy="3175"/>
          </a:xfrm>
          <a:prstGeom prst="straightConnector1">
            <a:avLst/>
          </a:prstGeom>
          <a:noFill/>
          <a:ln w="9525">
            <a:solidFill>
              <a:schemeClr val="tx2"/>
            </a:solidFill>
            <a:prstDash val="dash"/>
            <a:round/>
            <a:headEnd/>
            <a:tailEnd/>
          </a:ln>
        </p:spPr>
      </p:cxnSp>
      <p:sp>
        <p:nvSpPr>
          <p:cNvPr id="18460" name="Line 55"/>
          <p:cNvSpPr>
            <a:spLocks noChangeShapeType="1"/>
          </p:cNvSpPr>
          <p:nvPr/>
        </p:nvSpPr>
        <p:spPr bwMode="auto">
          <a:xfrm>
            <a:off x="2720975" y="2852738"/>
            <a:ext cx="4319588" cy="0"/>
          </a:xfrm>
          <a:prstGeom prst="line">
            <a:avLst/>
          </a:prstGeom>
          <a:noFill/>
          <a:ln w="9525">
            <a:solidFill>
              <a:schemeClr val="tx1"/>
            </a:solidFill>
            <a:prstDash val="dash"/>
            <a:round/>
            <a:headEnd/>
            <a:tailEnd/>
          </a:ln>
        </p:spPr>
        <p:txBody>
          <a:bodyPr wrap="none" anchor="ctr"/>
          <a:lstStyle/>
          <a:p>
            <a:endParaRPr lang="zh-CN" altLang="en-US"/>
          </a:p>
        </p:txBody>
      </p:sp>
      <p:sp>
        <p:nvSpPr>
          <p:cNvPr id="18461" name="Line 56"/>
          <p:cNvSpPr>
            <a:spLocks noChangeShapeType="1"/>
          </p:cNvSpPr>
          <p:nvPr/>
        </p:nvSpPr>
        <p:spPr bwMode="auto">
          <a:xfrm>
            <a:off x="2706688" y="3903663"/>
            <a:ext cx="4319587" cy="0"/>
          </a:xfrm>
          <a:prstGeom prst="line">
            <a:avLst/>
          </a:prstGeom>
          <a:noFill/>
          <a:ln w="9525">
            <a:solidFill>
              <a:schemeClr val="tx1"/>
            </a:solidFill>
            <a:prstDash val="dash"/>
            <a:round/>
            <a:headEnd/>
            <a:tailEnd/>
          </a:ln>
        </p:spPr>
        <p:txBody>
          <a:bodyPr wrap="none" anchor="ctr"/>
          <a:lstStyle/>
          <a:p>
            <a:endParaRPr lang="zh-CN" altLang="en-US"/>
          </a:p>
        </p:txBody>
      </p:sp>
      <p:sp>
        <p:nvSpPr>
          <p:cNvPr id="18462" name="Line 57"/>
          <p:cNvSpPr>
            <a:spLocks noChangeShapeType="1"/>
          </p:cNvSpPr>
          <p:nvPr/>
        </p:nvSpPr>
        <p:spPr bwMode="auto">
          <a:xfrm>
            <a:off x="2692400" y="4970463"/>
            <a:ext cx="4319588" cy="0"/>
          </a:xfrm>
          <a:prstGeom prst="line">
            <a:avLst/>
          </a:prstGeom>
          <a:noFill/>
          <a:ln w="9525">
            <a:solidFill>
              <a:schemeClr val="tx1"/>
            </a:solidFill>
            <a:prstDash val="dash"/>
            <a:round/>
            <a:headEnd/>
            <a:tailEnd/>
          </a:ln>
        </p:spPr>
        <p:txBody>
          <a:bodyPr wrap="none" anchor="ctr"/>
          <a:lstStyle/>
          <a:p>
            <a:endParaRPr lang="zh-CN" altLang="en-US"/>
          </a:p>
        </p:txBody>
      </p:sp>
      <p:sp>
        <p:nvSpPr>
          <p:cNvPr id="18463" name="Line 58"/>
          <p:cNvSpPr>
            <a:spLocks noChangeShapeType="1"/>
          </p:cNvSpPr>
          <p:nvPr/>
        </p:nvSpPr>
        <p:spPr bwMode="auto">
          <a:xfrm>
            <a:off x="2692400" y="6035675"/>
            <a:ext cx="4319588" cy="0"/>
          </a:xfrm>
          <a:prstGeom prst="line">
            <a:avLst/>
          </a:prstGeom>
          <a:noFill/>
          <a:ln w="9525">
            <a:solidFill>
              <a:schemeClr val="tx1"/>
            </a:solidFill>
            <a:prstDash val="dash"/>
            <a:round/>
            <a:headEnd/>
            <a:tailEnd/>
          </a:ln>
        </p:spPr>
        <p:txBody>
          <a:bodyPr wrap="none" anchor="ctr"/>
          <a:lstStyle/>
          <a:p>
            <a:endParaRPr lang="zh-CN" altLang="en-US"/>
          </a:p>
        </p:txBody>
      </p:sp>
      <p:sp>
        <p:nvSpPr>
          <p:cNvPr id="18464" name="Line 59"/>
          <p:cNvSpPr>
            <a:spLocks noChangeShapeType="1"/>
          </p:cNvSpPr>
          <p:nvPr/>
        </p:nvSpPr>
        <p:spPr bwMode="auto">
          <a:xfrm>
            <a:off x="2692400" y="5502275"/>
            <a:ext cx="4319588" cy="0"/>
          </a:xfrm>
          <a:prstGeom prst="line">
            <a:avLst/>
          </a:prstGeom>
          <a:noFill/>
          <a:ln w="9525">
            <a:solidFill>
              <a:schemeClr val="tx1"/>
            </a:solidFill>
            <a:prstDash val="dash"/>
            <a:round/>
            <a:headEnd/>
            <a:tailEnd/>
          </a:ln>
        </p:spPr>
        <p:txBody>
          <a:bodyPr wrap="none" anchor="ctr"/>
          <a:lstStyle/>
          <a:p>
            <a:endParaRPr lang="zh-CN" altLang="en-US"/>
          </a:p>
        </p:txBody>
      </p:sp>
      <p:sp>
        <p:nvSpPr>
          <p:cNvPr id="18465" name="Line 60"/>
          <p:cNvSpPr>
            <a:spLocks noChangeShapeType="1"/>
          </p:cNvSpPr>
          <p:nvPr/>
        </p:nvSpPr>
        <p:spPr bwMode="auto">
          <a:xfrm>
            <a:off x="3989388" y="4437063"/>
            <a:ext cx="3167062" cy="0"/>
          </a:xfrm>
          <a:prstGeom prst="line">
            <a:avLst/>
          </a:prstGeom>
          <a:noFill/>
          <a:ln w="9525">
            <a:solidFill>
              <a:schemeClr val="tx1"/>
            </a:solidFill>
            <a:prstDash val="dash"/>
            <a:round/>
            <a:headEnd/>
            <a:tailEnd/>
          </a:ln>
        </p:spPr>
        <p:txBody>
          <a:bodyPr wrap="none" anchor="ctr"/>
          <a:lstStyle/>
          <a:p>
            <a:endParaRPr lang="zh-CN" altLang="en-US"/>
          </a:p>
        </p:txBody>
      </p:sp>
      <p:sp>
        <p:nvSpPr>
          <p:cNvPr id="18466" name="AutoShape 61"/>
          <p:cNvSpPr>
            <a:spLocks noChangeArrowheads="1"/>
          </p:cNvSpPr>
          <p:nvPr/>
        </p:nvSpPr>
        <p:spPr bwMode="auto">
          <a:xfrm rot="2013040">
            <a:off x="7596188" y="1917700"/>
            <a:ext cx="957262" cy="431800"/>
          </a:xfrm>
          <a:prstGeom prst="flowChartAlternateProcess">
            <a:avLst/>
          </a:prstGeom>
          <a:noFill/>
          <a:ln w="22225" algn="ctr">
            <a:solidFill>
              <a:srgbClr val="FF0000"/>
            </a:solidFill>
            <a:prstDash val="dash"/>
            <a:miter lim="800000"/>
            <a:headEnd/>
            <a:tailEnd/>
          </a:ln>
        </p:spPr>
        <p:txBody>
          <a:bodyPr wrap="none" anchor="ctr"/>
          <a:lstStyle/>
          <a:p>
            <a:r>
              <a:rPr kumimoji="0" lang="zh-CN" altLang="en-US" sz="2400" b="1">
                <a:solidFill>
                  <a:srgbClr val="FF3300"/>
                </a:solidFill>
                <a:latin typeface="Arial" pitchFamily="34" charset="0"/>
              </a:rPr>
              <a:t>示意</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15925" y="476250"/>
            <a:ext cx="9074150" cy="865188"/>
          </a:xfrm>
          <a:noFill/>
        </p:spPr>
        <p:txBody>
          <a:bodyPr/>
          <a:lstStyle/>
          <a:p>
            <a:pPr eaLnBrk="1" hangingPunct="1"/>
            <a:r>
              <a:rPr lang="zh-CN" altLang="en-US" sz="2400" smtClean="0"/>
              <a:t>在完成层级划分的基础上，新华信将采用包括海氏曲线在内的多种岗位价值评定曲线，对各级别之间的持股比例进行量化。</a:t>
            </a:r>
          </a:p>
        </p:txBody>
      </p:sp>
      <p:sp>
        <p:nvSpPr>
          <p:cNvPr id="19459" name="Rectangle 9"/>
          <p:cNvSpPr>
            <a:spLocks noChangeArrowheads="1"/>
          </p:cNvSpPr>
          <p:nvPr/>
        </p:nvSpPr>
        <p:spPr bwMode="auto">
          <a:xfrm>
            <a:off x="1217613" y="2759075"/>
            <a:ext cx="6477000" cy="609600"/>
          </a:xfrm>
          <a:prstGeom prst="rect">
            <a:avLst/>
          </a:prstGeom>
          <a:noFill/>
          <a:ln w="9525">
            <a:noFill/>
            <a:miter lim="800000"/>
            <a:headEnd/>
            <a:tailEnd/>
          </a:ln>
        </p:spPr>
        <p:txBody>
          <a:bodyPr wrap="none" anchor="ctr"/>
          <a:lstStyle/>
          <a:p>
            <a:endParaRPr lang="zh-CN" altLang="en-US"/>
          </a:p>
        </p:txBody>
      </p:sp>
      <p:sp>
        <p:nvSpPr>
          <p:cNvPr id="19460" name="Rectangle 10"/>
          <p:cNvSpPr>
            <a:spLocks noChangeArrowheads="1"/>
          </p:cNvSpPr>
          <p:nvPr/>
        </p:nvSpPr>
        <p:spPr bwMode="auto">
          <a:xfrm>
            <a:off x="760413" y="2060575"/>
            <a:ext cx="3124200" cy="533400"/>
          </a:xfrm>
          <a:prstGeom prst="rect">
            <a:avLst/>
          </a:prstGeom>
          <a:solidFill>
            <a:schemeClr val="hlink"/>
          </a:solidFill>
          <a:ln w="9525">
            <a:solidFill>
              <a:schemeClr val="tx2"/>
            </a:solidFill>
            <a:miter lim="800000"/>
            <a:headEnd/>
            <a:tailEnd/>
          </a:ln>
        </p:spPr>
        <p:txBody>
          <a:bodyPr wrap="none" lIns="92075" tIns="46038" rIns="92075" bIns="46038" anchor="ctr"/>
          <a:lstStyle/>
          <a:p>
            <a:r>
              <a:rPr kumimoji="0" lang="zh-CN" altLang="en-US" b="1">
                <a:latin typeface="Arial" pitchFamily="34" charset="0"/>
              </a:rPr>
              <a:t>海氏曲线可对岗位之间差别</a:t>
            </a:r>
          </a:p>
          <a:p>
            <a:r>
              <a:rPr kumimoji="0" lang="zh-CN" altLang="en-US" b="1">
                <a:latin typeface="Arial" pitchFamily="34" charset="0"/>
              </a:rPr>
              <a:t>进行量化</a:t>
            </a:r>
          </a:p>
        </p:txBody>
      </p:sp>
      <p:sp>
        <p:nvSpPr>
          <p:cNvPr id="19461" name="Rectangle 11"/>
          <p:cNvSpPr>
            <a:spLocks noChangeArrowheads="1"/>
          </p:cNvSpPr>
          <p:nvPr/>
        </p:nvSpPr>
        <p:spPr bwMode="auto">
          <a:xfrm>
            <a:off x="760413" y="3444875"/>
            <a:ext cx="3124200" cy="533400"/>
          </a:xfrm>
          <a:prstGeom prst="rect">
            <a:avLst/>
          </a:prstGeom>
          <a:solidFill>
            <a:schemeClr val="hlink"/>
          </a:solidFill>
          <a:ln w="9525">
            <a:solidFill>
              <a:schemeClr val="tx2"/>
            </a:solidFill>
            <a:miter lim="800000"/>
            <a:headEnd/>
            <a:tailEnd/>
          </a:ln>
        </p:spPr>
        <p:txBody>
          <a:bodyPr wrap="none" lIns="92075" tIns="46038" rIns="92075" bIns="46038" anchor="ctr"/>
          <a:lstStyle/>
          <a:p>
            <a:r>
              <a:rPr kumimoji="0" lang="zh-CN" altLang="en-US" b="1">
                <a:latin typeface="Arial" pitchFamily="34" charset="0"/>
              </a:rPr>
              <a:t>实践证明与工作评价相吻合</a:t>
            </a:r>
          </a:p>
        </p:txBody>
      </p:sp>
      <p:sp>
        <p:nvSpPr>
          <p:cNvPr id="19462" name="Rectangle 12"/>
          <p:cNvSpPr>
            <a:spLocks noChangeArrowheads="1"/>
          </p:cNvSpPr>
          <p:nvPr/>
        </p:nvSpPr>
        <p:spPr bwMode="auto">
          <a:xfrm>
            <a:off x="4113213" y="1844675"/>
            <a:ext cx="4800600" cy="914400"/>
          </a:xfrm>
          <a:prstGeom prst="rect">
            <a:avLst/>
          </a:prstGeom>
          <a:noFill/>
          <a:ln w="9525">
            <a:solidFill>
              <a:schemeClr val="tx2"/>
            </a:solidFill>
            <a:miter lim="800000"/>
            <a:headEnd/>
            <a:tailEnd/>
          </a:ln>
        </p:spPr>
        <p:txBody>
          <a:bodyPr lIns="92075" tIns="46038" rIns="92075" bIns="46038" anchor="ctr"/>
          <a:lstStyle/>
          <a:p>
            <a:pPr algn="l"/>
            <a:r>
              <a:rPr kumimoji="0" lang="zh-CN" altLang="en-US">
                <a:latin typeface="Arial" pitchFamily="34" charset="0"/>
              </a:rPr>
              <a:t>海式价值曲线是针对岗位贡献评价记分所得到的，能充分体现了岗位之间的贡献差别。</a:t>
            </a:r>
          </a:p>
        </p:txBody>
      </p:sp>
      <p:sp>
        <p:nvSpPr>
          <p:cNvPr id="19463" name="Rectangle 13"/>
          <p:cNvSpPr>
            <a:spLocks noChangeArrowheads="1"/>
          </p:cNvSpPr>
          <p:nvPr/>
        </p:nvSpPr>
        <p:spPr bwMode="auto">
          <a:xfrm>
            <a:off x="4113213" y="3292475"/>
            <a:ext cx="4800600" cy="914400"/>
          </a:xfrm>
          <a:prstGeom prst="rect">
            <a:avLst/>
          </a:prstGeom>
          <a:noFill/>
          <a:ln w="9525">
            <a:solidFill>
              <a:schemeClr val="tx2"/>
            </a:solidFill>
            <a:miter lim="800000"/>
            <a:headEnd/>
            <a:tailEnd/>
          </a:ln>
        </p:spPr>
        <p:txBody>
          <a:bodyPr lIns="92075" tIns="46038" rIns="92075" bIns="46038" anchor="ctr"/>
          <a:lstStyle/>
          <a:p>
            <a:pPr algn="l">
              <a:spcBef>
                <a:spcPct val="50000"/>
              </a:spcBef>
            </a:pPr>
            <a:r>
              <a:rPr kumimoji="0" lang="zh-CN" altLang="en-US">
                <a:latin typeface="Arial" pitchFamily="34" charset="0"/>
              </a:rPr>
              <a:t>经国内外长期的岗位价值评估实践证明，海氏曲线与岗位价值评估有很好的对应性。</a:t>
            </a:r>
            <a:endParaRPr lang="zh-CN" altLang="en-US">
              <a:latin typeface="宋体" pitchFamily="2" charset="-122"/>
            </a:endParaRPr>
          </a:p>
        </p:txBody>
      </p:sp>
      <p:sp>
        <p:nvSpPr>
          <p:cNvPr id="19464" name="Rectangle 14"/>
          <p:cNvSpPr>
            <a:spLocks noChangeArrowheads="1"/>
          </p:cNvSpPr>
          <p:nvPr/>
        </p:nvSpPr>
        <p:spPr bwMode="auto">
          <a:xfrm>
            <a:off x="760413" y="4968875"/>
            <a:ext cx="3124200" cy="533400"/>
          </a:xfrm>
          <a:prstGeom prst="rect">
            <a:avLst/>
          </a:prstGeom>
          <a:solidFill>
            <a:schemeClr val="hlink"/>
          </a:solidFill>
          <a:ln w="9525">
            <a:solidFill>
              <a:schemeClr val="tx2"/>
            </a:solidFill>
            <a:miter lim="800000"/>
            <a:headEnd/>
            <a:tailEnd/>
          </a:ln>
        </p:spPr>
        <p:txBody>
          <a:bodyPr wrap="none" lIns="92075" tIns="46038" rIns="92075" bIns="46038" anchor="ctr"/>
          <a:lstStyle/>
          <a:p>
            <a:r>
              <a:rPr kumimoji="0" lang="zh-CN" altLang="en-US" b="1">
                <a:latin typeface="Arial" pitchFamily="34" charset="0"/>
              </a:rPr>
              <a:t>新华信在多家企业成功应用</a:t>
            </a:r>
          </a:p>
        </p:txBody>
      </p:sp>
      <p:sp>
        <p:nvSpPr>
          <p:cNvPr id="19465" name="Rectangle 15"/>
          <p:cNvSpPr>
            <a:spLocks noChangeArrowheads="1"/>
          </p:cNvSpPr>
          <p:nvPr/>
        </p:nvSpPr>
        <p:spPr bwMode="auto">
          <a:xfrm>
            <a:off x="4113213" y="4816475"/>
            <a:ext cx="4800600" cy="914400"/>
          </a:xfrm>
          <a:prstGeom prst="rect">
            <a:avLst/>
          </a:prstGeom>
          <a:noFill/>
          <a:ln w="9525">
            <a:solidFill>
              <a:schemeClr val="tx2"/>
            </a:solidFill>
            <a:miter lim="800000"/>
            <a:headEnd/>
            <a:tailEnd/>
          </a:ln>
        </p:spPr>
        <p:txBody>
          <a:bodyPr lIns="92075" tIns="46038" rIns="92075" bIns="46038" anchor="ctr"/>
          <a:lstStyle/>
          <a:p>
            <a:pPr algn="l">
              <a:spcBef>
                <a:spcPct val="50000"/>
              </a:spcBef>
            </a:pPr>
            <a:r>
              <a:rPr kumimoji="0" lang="zh-CN" altLang="en-US">
                <a:latin typeface="Arial" pitchFamily="34" charset="0"/>
              </a:rPr>
              <a:t>新华信利用海氏曲线为多家企业进行职务及岗位价值评价时都取得的良好效果，得到了企业的认可。</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4"/>
          <p:cNvSpPr>
            <a:spLocks noGrp="1" noChangeArrowheads="1"/>
          </p:cNvSpPr>
          <p:nvPr>
            <p:ph type="title"/>
          </p:nvPr>
        </p:nvSpPr>
        <p:spPr>
          <a:xfrm>
            <a:off x="560388" y="476250"/>
            <a:ext cx="8602662" cy="762000"/>
          </a:xfrm>
        </p:spPr>
        <p:txBody>
          <a:bodyPr/>
          <a:lstStyle/>
          <a:p>
            <a:pPr eaLnBrk="1" hangingPunct="1"/>
            <a:r>
              <a:rPr lang="zh-CN" altLang="en-US" sz="2400" smtClean="0"/>
              <a:t>海氏价值曲线所遵循的</a:t>
            </a:r>
            <a:r>
              <a:rPr lang="en-US" altLang="zh-CN" sz="2400" smtClean="0"/>
              <a:t>Weber law</a:t>
            </a:r>
            <a:r>
              <a:rPr lang="zh-CN" altLang="en-US" sz="2400" smtClean="0"/>
              <a:t>原则。</a:t>
            </a:r>
          </a:p>
        </p:txBody>
      </p:sp>
      <p:graphicFrame>
        <p:nvGraphicFramePr>
          <p:cNvPr id="43085" name="Group 77"/>
          <p:cNvGraphicFramePr>
            <a:graphicFrameLocks noGrp="1"/>
          </p:cNvGraphicFramePr>
          <p:nvPr/>
        </p:nvGraphicFramePr>
        <p:xfrm>
          <a:off x="776288" y="2409825"/>
          <a:ext cx="3935412" cy="3840480"/>
        </p:xfrm>
        <a:graphic>
          <a:graphicData uri="http://schemas.openxmlformats.org/drawingml/2006/table">
            <a:tbl>
              <a:tblPr/>
              <a:tblGrid>
                <a:gridCol w="1412875"/>
                <a:gridCol w="1036637"/>
                <a:gridCol w="1485900"/>
              </a:tblGrid>
              <a:tr h="2508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zh-CN" altLang="en-US" sz="1200" b="0" i="0" u="none" strike="noStrike" cap="none" normalizeH="0" baseline="0" smtClean="0">
                          <a:ln>
                            <a:noFill/>
                          </a:ln>
                          <a:solidFill>
                            <a:schemeClr val="tx1"/>
                          </a:solidFill>
                          <a:effectLst/>
                          <a:latin typeface="仿宋_GB2312" pitchFamily="49" charset="-122"/>
                          <a:ea typeface="仿宋_GB2312" pitchFamily="49" charset="-122"/>
                        </a:rPr>
                        <a:t>变量</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zh-CN" altLang="en-US" sz="1200" b="0" i="0" u="none" strike="noStrike" cap="none" normalizeH="0" baseline="0" smtClean="0">
                          <a:ln>
                            <a:noFill/>
                          </a:ln>
                          <a:solidFill>
                            <a:schemeClr val="tx1"/>
                          </a:solidFill>
                          <a:effectLst/>
                          <a:latin typeface="仿宋_GB2312" pitchFamily="49" charset="-122"/>
                          <a:ea typeface="仿宋_GB2312" pitchFamily="49" charset="-122"/>
                        </a:rPr>
                        <a:t>分数</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smtClean="0">
                          <a:ln>
                            <a:noFill/>
                          </a:ln>
                          <a:solidFill>
                            <a:schemeClr val="tx1"/>
                          </a:solidFill>
                          <a:effectLst/>
                          <a:latin typeface="仿宋_GB2312" pitchFamily="49" charset="-122"/>
                          <a:ea typeface="仿宋_GB2312" pitchFamily="49" charset="-122"/>
                        </a:rPr>
                        <a:t>Xn+1/Xn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511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smtClean="0">
                          <a:ln>
                            <a:noFill/>
                          </a:ln>
                          <a:solidFill>
                            <a:schemeClr val="tx1"/>
                          </a:solidFill>
                          <a:effectLst/>
                          <a:latin typeface="仿宋_GB2312" pitchFamily="49" charset="-122"/>
                          <a:ea typeface="仿宋_GB2312" pitchFamily="49" charset="-122"/>
                        </a:rPr>
                        <a:t>Xn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smtClean="0">
                          <a:ln>
                            <a:noFill/>
                          </a:ln>
                          <a:solidFill>
                            <a:schemeClr val="tx1"/>
                          </a:solidFill>
                          <a:effectLst/>
                          <a:latin typeface="仿宋_GB2312" pitchFamily="49" charset="-122"/>
                          <a:ea typeface="仿宋_GB2312" pitchFamily="49" charset="-122"/>
                        </a:rPr>
                        <a:t>400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smtClean="0">
                          <a:ln>
                            <a:noFill/>
                          </a:ln>
                          <a:solidFill>
                            <a:schemeClr val="tx1"/>
                          </a:solidFill>
                          <a:effectLst/>
                          <a:latin typeface="仿宋_GB2312" pitchFamily="49" charset="-122"/>
                          <a:ea typeface="仿宋_GB2312" pitchFamily="49" charset="-122"/>
                        </a:rPr>
                        <a:t>1.15</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511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smtClean="0">
                          <a:ln>
                            <a:noFill/>
                          </a:ln>
                          <a:solidFill>
                            <a:schemeClr val="tx1"/>
                          </a:solidFill>
                          <a:effectLst/>
                          <a:latin typeface="仿宋_GB2312" pitchFamily="49" charset="-122"/>
                          <a:ea typeface="仿宋_GB2312" pitchFamily="49" charset="-122"/>
                        </a:rPr>
                        <a:t>Xn+1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smtClean="0">
                          <a:ln>
                            <a:noFill/>
                          </a:ln>
                          <a:solidFill>
                            <a:schemeClr val="tx1"/>
                          </a:solidFill>
                          <a:effectLst/>
                          <a:latin typeface="仿宋_GB2312" pitchFamily="49" charset="-122"/>
                          <a:ea typeface="仿宋_GB2312" pitchFamily="49" charset="-122"/>
                        </a:rPr>
                        <a:t>460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smtClean="0">
                          <a:ln>
                            <a:noFill/>
                          </a:ln>
                          <a:solidFill>
                            <a:schemeClr val="tx1"/>
                          </a:solidFill>
                          <a:effectLst/>
                          <a:latin typeface="仿宋_GB2312" pitchFamily="49" charset="-122"/>
                          <a:ea typeface="仿宋_GB2312" pitchFamily="49" charset="-122"/>
                        </a:rPr>
                        <a:t>1.147826</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98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smtClean="0">
                          <a:ln>
                            <a:noFill/>
                          </a:ln>
                          <a:solidFill>
                            <a:schemeClr val="tx1"/>
                          </a:solidFill>
                          <a:effectLst/>
                          <a:latin typeface="仿宋_GB2312" pitchFamily="49" charset="-122"/>
                          <a:ea typeface="仿宋_GB2312" pitchFamily="49" charset="-122"/>
                        </a:rPr>
                        <a:t>Xn+2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smtClean="0">
                          <a:ln>
                            <a:noFill/>
                          </a:ln>
                          <a:solidFill>
                            <a:schemeClr val="tx1"/>
                          </a:solidFill>
                          <a:effectLst/>
                          <a:latin typeface="仿宋_GB2312" pitchFamily="49" charset="-122"/>
                          <a:ea typeface="仿宋_GB2312" pitchFamily="49" charset="-122"/>
                        </a:rPr>
                        <a:t>528</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smtClean="0">
                          <a:ln>
                            <a:noFill/>
                          </a:ln>
                          <a:solidFill>
                            <a:schemeClr val="tx1"/>
                          </a:solidFill>
                          <a:effectLst/>
                          <a:latin typeface="仿宋_GB2312" pitchFamily="49" charset="-122"/>
                          <a:ea typeface="仿宋_GB2312" pitchFamily="49" charset="-122"/>
                        </a:rPr>
                        <a:t>1.151515</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828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smtClean="0">
                          <a:ln>
                            <a:noFill/>
                          </a:ln>
                          <a:solidFill>
                            <a:schemeClr val="tx1"/>
                          </a:solidFill>
                          <a:effectLst/>
                          <a:latin typeface="仿宋_GB2312" pitchFamily="49" charset="-122"/>
                          <a:ea typeface="仿宋_GB2312" pitchFamily="49" charset="-122"/>
                        </a:rPr>
                        <a:t>Xn+3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smtClean="0">
                          <a:ln>
                            <a:noFill/>
                          </a:ln>
                          <a:solidFill>
                            <a:schemeClr val="tx1"/>
                          </a:solidFill>
                          <a:effectLst/>
                          <a:latin typeface="仿宋_GB2312" pitchFamily="49" charset="-122"/>
                          <a:ea typeface="仿宋_GB2312" pitchFamily="49" charset="-122"/>
                        </a:rPr>
                        <a:t>608</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smtClean="0">
                          <a:ln>
                            <a:noFill/>
                          </a:ln>
                          <a:solidFill>
                            <a:schemeClr val="tx1"/>
                          </a:solidFill>
                          <a:effectLst/>
                          <a:latin typeface="仿宋_GB2312" pitchFamily="49" charset="-122"/>
                          <a:ea typeface="仿宋_GB2312" pitchFamily="49" charset="-122"/>
                        </a:rPr>
                        <a:t>1.151316</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98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smtClean="0">
                          <a:ln>
                            <a:noFill/>
                          </a:ln>
                          <a:solidFill>
                            <a:schemeClr val="tx1"/>
                          </a:solidFill>
                          <a:effectLst/>
                          <a:latin typeface="仿宋_GB2312" pitchFamily="49" charset="-122"/>
                          <a:ea typeface="仿宋_GB2312" pitchFamily="49" charset="-122"/>
                        </a:rPr>
                        <a:t>Xn+4</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smtClean="0">
                          <a:ln>
                            <a:noFill/>
                          </a:ln>
                          <a:solidFill>
                            <a:schemeClr val="tx1"/>
                          </a:solidFill>
                          <a:effectLst/>
                          <a:latin typeface="仿宋_GB2312" pitchFamily="49" charset="-122"/>
                          <a:ea typeface="仿宋_GB2312" pitchFamily="49" charset="-122"/>
                        </a:rPr>
                        <a:t>700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smtClean="0">
                          <a:ln>
                            <a:noFill/>
                          </a:ln>
                          <a:solidFill>
                            <a:schemeClr val="tx1"/>
                          </a:solidFill>
                          <a:effectLst/>
                          <a:latin typeface="仿宋_GB2312" pitchFamily="49" charset="-122"/>
                          <a:ea typeface="仿宋_GB2312" pitchFamily="49" charset="-122"/>
                        </a:rPr>
                        <a:t>1.142857</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511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smtClean="0">
                          <a:ln>
                            <a:noFill/>
                          </a:ln>
                          <a:solidFill>
                            <a:schemeClr val="tx1"/>
                          </a:solidFill>
                          <a:effectLst/>
                          <a:latin typeface="仿宋_GB2312" pitchFamily="49" charset="-122"/>
                          <a:ea typeface="仿宋_GB2312" pitchFamily="49" charset="-122"/>
                        </a:rPr>
                        <a:t>Xn+5</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smtClean="0">
                          <a:ln>
                            <a:noFill/>
                          </a:ln>
                          <a:solidFill>
                            <a:schemeClr val="tx1"/>
                          </a:solidFill>
                          <a:effectLst/>
                          <a:latin typeface="仿宋_GB2312" pitchFamily="49" charset="-122"/>
                          <a:ea typeface="仿宋_GB2312" pitchFamily="49" charset="-122"/>
                        </a:rPr>
                        <a:t>800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smtClean="0">
                          <a:ln>
                            <a:noFill/>
                          </a:ln>
                          <a:solidFill>
                            <a:schemeClr val="tx1"/>
                          </a:solidFill>
                          <a:effectLst/>
                          <a:latin typeface="仿宋_GB2312" pitchFamily="49" charset="-122"/>
                          <a:ea typeface="仿宋_GB2312" pitchFamily="49" charset="-122"/>
                        </a:rPr>
                        <a:t>1.15</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511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smtClean="0">
                          <a:ln>
                            <a:noFill/>
                          </a:ln>
                          <a:solidFill>
                            <a:schemeClr val="tx1"/>
                          </a:solidFill>
                          <a:effectLst/>
                          <a:latin typeface="仿宋_GB2312" pitchFamily="49" charset="-122"/>
                          <a:ea typeface="仿宋_GB2312" pitchFamily="49" charset="-122"/>
                        </a:rPr>
                        <a:t>Xn+6</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smtClean="0">
                          <a:ln>
                            <a:noFill/>
                          </a:ln>
                          <a:solidFill>
                            <a:schemeClr val="tx1"/>
                          </a:solidFill>
                          <a:effectLst/>
                          <a:latin typeface="仿宋_GB2312" pitchFamily="49" charset="-122"/>
                          <a:ea typeface="仿宋_GB2312" pitchFamily="49" charset="-122"/>
                        </a:rPr>
                        <a:t>920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smtClean="0">
                          <a:ln>
                            <a:noFill/>
                          </a:ln>
                          <a:solidFill>
                            <a:schemeClr val="tx1"/>
                          </a:solidFill>
                          <a:effectLst/>
                          <a:latin typeface="仿宋_GB2312" pitchFamily="49" charset="-122"/>
                          <a:ea typeface="仿宋_GB2312" pitchFamily="49" charset="-122"/>
                        </a:rPr>
                        <a:t>1.147826</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98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smtClean="0">
                          <a:ln>
                            <a:noFill/>
                          </a:ln>
                          <a:solidFill>
                            <a:schemeClr val="tx1"/>
                          </a:solidFill>
                          <a:effectLst/>
                          <a:latin typeface="仿宋_GB2312" pitchFamily="49" charset="-122"/>
                          <a:ea typeface="仿宋_GB2312" pitchFamily="49" charset="-122"/>
                        </a:rPr>
                        <a:t>Xn+7</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smtClean="0">
                          <a:ln>
                            <a:noFill/>
                          </a:ln>
                          <a:solidFill>
                            <a:schemeClr val="tx1"/>
                          </a:solidFill>
                          <a:effectLst/>
                          <a:latin typeface="仿宋_GB2312" pitchFamily="49" charset="-122"/>
                          <a:ea typeface="仿宋_GB2312" pitchFamily="49" charset="-122"/>
                        </a:rPr>
                        <a:t>1056</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smtClean="0">
                          <a:ln>
                            <a:noFill/>
                          </a:ln>
                          <a:solidFill>
                            <a:schemeClr val="tx1"/>
                          </a:solidFill>
                          <a:effectLst/>
                          <a:latin typeface="仿宋_GB2312" pitchFamily="49" charset="-122"/>
                          <a:ea typeface="仿宋_GB2312" pitchFamily="49" charset="-122"/>
                        </a:rPr>
                        <a:t>1.151515</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828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smtClean="0">
                          <a:ln>
                            <a:noFill/>
                          </a:ln>
                          <a:solidFill>
                            <a:schemeClr val="tx1"/>
                          </a:solidFill>
                          <a:effectLst/>
                          <a:latin typeface="仿宋_GB2312" pitchFamily="49" charset="-122"/>
                          <a:ea typeface="仿宋_GB2312" pitchFamily="49" charset="-122"/>
                        </a:rPr>
                        <a:t>Xn+8</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smtClean="0">
                          <a:ln>
                            <a:noFill/>
                          </a:ln>
                          <a:solidFill>
                            <a:schemeClr val="tx1"/>
                          </a:solidFill>
                          <a:effectLst/>
                          <a:latin typeface="仿宋_GB2312" pitchFamily="49" charset="-122"/>
                          <a:ea typeface="仿宋_GB2312" pitchFamily="49" charset="-122"/>
                        </a:rPr>
                        <a:t>1216</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smtClean="0">
                          <a:ln>
                            <a:noFill/>
                          </a:ln>
                          <a:solidFill>
                            <a:schemeClr val="tx1"/>
                          </a:solidFill>
                          <a:effectLst/>
                          <a:latin typeface="仿宋_GB2312" pitchFamily="49" charset="-122"/>
                          <a:ea typeface="仿宋_GB2312" pitchFamily="49" charset="-122"/>
                        </a:rPr>
                        <a:t>1.151316</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98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smtClean="0">
                          <a:ln>
                            <a:noFill/>
                          </a:ln>
                          <a:solidFill>
                            <a:schemeClr val="tx1"/>
                          </a:solidFill>
                          <a:effectLst/>
                          <a:latin typeface="仿宋_GB2312" pitchFamily="49" charset="-122"/>
                          <a:ea typeface="仿宋_GB2312" pitchFamily="49" charset="-122"/>
                        </a:rPr>
                        <a:t>Xn+9</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smtClean="0">
                          <a:ln>
                            <a:noFill/>
                          </a:ln>
                          <a:solidFill>
                            <a:schemeClr val="tx1"/>
                          </a:solidFill>
                          <a:effectLst/>
                          <a:latin typeface="仿宋_GB2312" pitchFamily="49" charset="-122"/>
                          <a:ea typeface="仿宋_GB2312" pitchFamily="49" charset="-122"/>
                        </a:rPr>
                        <a:t>1400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smtClean="0">
                          <a:ln>
                            <a:noFill/>
                          </a:ln>
                          <a:solidFill>
                            <a:schemeClr val="tx1"/>
                          </a:solidFill>
                          <a:effectLst/>
                          <a:latin typeface="仿宋_GB2312" pitchFamily="49" charset="-122"/>
                          <a:ea typeface="仿宋_GB2312" pitchFamily="49" charset="-122"/>
                        </a:rPr>
                        <a:t>1.142857</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511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smtClean="0">
                          <a:ln>
                            <a:noFill/>
                          </a:ln>
                          <a:solidFill>
                            <a:schemeClr val="tx1"/>
                          </a:solidFill>
                          <a:effectLst/>
                          <a:latin typeface="仿宋_GB2312" pitchFamily="49" charset="-122"/>
                          <a:ea typeface="仿宋_GB2312" pitchFamily="49" charset="-122"/>
                        </a:rPr>
                        <a:t>Xn+10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smtClean="0">
                          <a:ln>
                            <a:noFill/>
                          </a:ln>
                          <a:solidFill>
                            <a:schemeClr val="tx1"/>
                          </a:solidFill>
                          <a:effectLst/>
                          <a:latin typeface="仿宋_GB2312" pitchFamily="49" charset="-122"/>
                          <a:ea typeface="仿宋_GB2312" pitchFamily="49" charset="-122"/>
                        </a:rPr>
                        <a:t>1600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smtClean="0">
                          <a:ln>
                            <a:noFill/>
                          </a:ln>
                          <a:solidFill>
                            <a:schemeClr val="tx1"/>
                          </a:solidFill>
                          <a:effectLst/>
                          <a:latin typeface="仿宋_GB2312" pitchFamily="49" charset="-122"/>
                          <a:ea typeface="仿宋_GB2312" pitchFamily="49" charset="-122"/>
                        </a:rPr>
                        <a:t>1.15</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511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smtClean="0">
                          <a:ln>
                            <a:noFill/>
                          </a:ln>
                          <a:solidFill>
                            <a:schemeClr val="tx1"/>
                          </a:solidFill>
                          <a:effectLst/>
                          <a:latin typeface="仿宋_GB2312" pitchFamily="49" charset="-122"/>
                          <a:ea typeface="仿宋_GB2312" pitchFamily="49" charset="-122"/>
                        </a:rPr>
                        <a:t>Xn+11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smtClean="0">
                          <a:ln>
                            <a:noFill/>
                          </a:ln>
                          <a:solidFill>
                            <a:schemeClr val="tx1"/>
                          </a:solidFill>
                          <a:effectLst/>
                          <a:latin typeface="仿宋_GB2312" pitchFamily="49" charset="-122"/>
                          <a:ea typeface="仿宋_GB2312" pitchFamily="49" charset="-122"/>
                        </a:rPr>
                        <a:t>1840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smtClean="0">
                          <a:ln>
                            <a:noFill/>
                          </a:ln>
                          <a:solidFill>
                            <a:schemeClr val="tx1"/>
                          </a:solidFill>
                          <a:effectLst/>
                          <a:latin typeface="仿宋_GB2312" pitchFamily="49" charset="-122"/>
                          <a:ea typeface="仿宋_GB2312" pitchFamily="49" charset="-122"/>
                        </a:rPr>
                        <a:t>1.147826</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67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smtClean="0">
                          <a:ln>
                            <a:noFill/>
                          </a:ln>
                          <a:solidFill>
                            <a:schemeClr val="tx1"/>
                          </a:solidFill>
                          <a:effectLst/>
                          <a:latin typeface="仿宋_GB2312" pitchFamily="49" charset="-122"/>
                          <a:ea typeface="仿宋_GB2312" pitchFamily="49" charset="-122"/>
                        </a:rPr>
                        <a:t>Xn+12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smtClean="0">
                          <a:ln>
                            <a:noFill/>
                          </a:ln>
                          <a:solidFill>
                            <a:schemeClr val="tx1"/>
                          </a:solidFill>
                          <a:effectLst/>
                          <a:latin typeface="仿宋_GB2312" pitchFamily="49" charset="-122"/>
                          <a:ea typeface="仿宋_GB2312" pitchFamily="49" charset="-122"/>
                        </a:rPr>
                        <a:t>2112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smtClean="0">
                          <a:ln>
                            <a:noFill/>
                          </a:ln>
                          <a:solidFill>
                            <a:schemeClr val="tx1"/>
                          </a:solidFill>
                          <a:effectLst/>
                          <a:latin typeface="仿宋_GB2312" pitchFamily="49" charset="-122"/>
                          <a:ea typeface="仿宋_GB2312" pitchFamily="49" charset="-122"/>
                        </a:rPr>
                        <a:t>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545" name="Text Box 67"/>
          <p:cNvSpPr txBox="1">
            <a:spLocks noChangeArrowheads="1"/>
          </p:cNvSpPr>
          <p:nvPr/>
        </p:nvSpPr>
        <p:spPr bwMode="auto">
          <a:xfrm>
            <a:off x="704850" y="1341438"/>
            <a:ext cx="8504238" cy="915987"/>
          </a:xfrm>
          <a:prstGeom prst="rect">
            <a:avLst/>
          </a:prstGeom>
          <a:noFill/>
          <a:ln w="9525">
            <a:noFill/>
            <a:miter lim="800000"/>
            <a:headEnd/>
            <a:tailEnd/>
          </a:ln>
        </p:spPr>
        <p:txBody>
          <a:bodyPr>
            <a:spAutoFit/>
          </a:bodyPr>
          <a:lstStyle/>
          <a:p>
            <a:pPr algn="l">
              <a:spcBef>
                <a:spcPct val="50000"/>
              </a:spcBef>
            </a:pPr>
            <a:r>
              <a:rPr kumimoji="0" lang="zh-CN" altLang="en-US" sz="1800">
                <a:latin typeface="仿宋_GB2312" pitchFamily="49" charset="-122"/>
              </a:rPr>
              <a:t>德国生理学家韦伯曾系统研究了触觉的差别阈限，用举重比较的方式确定了刚好能够引起差别感觉的最小刺激量，</a:t>
            </a:r>
            <a:r>
              <a:rPr kumimoji="0" lang="en-US" altLang="zh-CN" sz="1800">
                <a:latin typeface="仿宋_GB2312" pitchFamily="49" charset="-122"/>
              </a:rPr>
              <a:t>E.N.Hay</a:t>
            </a:r>
            <a:r>
              <a:rPr kumimoji="0" lang="zh-CN" altLang="en-US" sz="1800">
                <a:latin typeface="仿宋_GB2312" pitchFamily="49" charset="-122"/>
              </a:rPr>
              <a:t>根据这个原理用一定经验的差异量作为分数递增的原则，确定了海氏曲线。</a:t>
            </a:r>
          </a:p>
        </p:txBody>
      </p:sp>
      <p:sp>
        <p:nvSpPr>
          <p:cNvPr id="20546" name="Text Box 69"/>
          <p:cNvSpPr txBox="1">
            <a:spLocks noChangeArrowheads="1"/>
          </p:cNvSpPr>
          <p:nvPr/>
        </p:nvSpPr>
        <p:spPr bwMode="auto">
          <a:xfrm>
            <a:off x="5600700" y="2265363"/>
            <a:ext cx="2808288" cy="304800"/>
          </a:xfrm>
          <a:prstGeom prst="rect">
            <a:avLst/>
          </a:prstGeom>
          <a:noFill/>
          <a:ln w="9525">
            <a:noFill/>
            <a:miter lim="800000"/>
            <a:headEnd/>
            <a:tailEnd/>
          </a:ln>
        </p:spPr>
        <p:txBody>
          <a:bodyPr>
            <a:spAutoFit/>
          </a:bodyPr>
          <a:lstStyle/>
          <a:p>
            <a:pPr>
              <a:spcBef>
                <a:spcPct val="50000"/>
              </a:spcBef>
            </a:pPr>
            <a:r>
              <a:rPr kumimoji="0" lang="zh-CN" altLang="en-US" sz="1400" b="1">
                <a:latin typeface="仿宋_GB2312" pitchFamily="49" charset="-122"/>
              </a:rPr>
              <a:t>海氏分数分布图</a:t>
            </a:r>
          </a:p>
        </p:txBody>
      </p:sp>
      <p:sp>
        <p:nvSpPr>
          <p:cNvPr id="20547" name="AutoShape 78"/>
          <p:cNvSpPr>
            <a:spLocks noChangeAspect="1" noChangeArrowheads="1" noTextEdit="1"/>
          </p:cNvSpPr>
          <p:nvPr/>
        </p:nvSpPr>
        <p:spPr bwMode="auto">
          <a:xfrm>
            <a:off x="4787900" y="2616200"/>
            <a:ext cx="4022725" cy="3621088"/>
          </a:xfrm>
          <a:prstGeom prst="rect">
            <a:avLst/>
          </a:prstGeom>
          <a:noFill/>
          <a:ln w="9525">
            <a:noFill/>
            <a:miter lim="800000"/>
            <a:headEnd/>
            <a:tailEnd/>
          </a:ln>
        </p:spPr>
        <p:txBody>
          <a:bodyPr/>
          <a:lstStyle/>
          <a:p>
            <a:endParaRPr lang="zh-CN" altLang="en-US"/>
          </a:p>
        </p:txBody>
      </p:sp>
      <p:sp>
        <p:nvSpPr>
          <p:cNvPr id="20548" name="Rectangle 80"/>
          <p:cNvSpPr>
            <a:spLocks noChangeArrowheads="1"/>
          </p:cNvSpPr>
          <p:nvPr/>
        </p:nvSpPr>
        <p:spPr bwMode="auto">
          <a:xfrm>
            <a:off x="4787900" y="2616200"/>
            <a:ext cx="4046538" cy="3568700"/>
          </a:xfrm>
          <a:prstGeom prst="rect">
            <a:avLst/>
          </a:prstGeom>
          <a:solidFill>
            <a:srgbClr val="FFFFFF"/>
          </a:solidFill>
          <a:ln w="7938">
            <a:solidFill>
              <a:srgbClr val="FFFFFF"/>
            </a:solidFill>
            <a:miter lim="800000"/>
            <a:headEnd/>
            <a:tailEnd/>
          </a:ln>
        </p:spPr>
        <p:txBody>
          <a:bodyPr/>
          <a:lstStyle/>
          <a:p>
            <a:endParaRPr lang="zh-CN" altLang="en-US"/>
          </a:p>
        </p:txBody>
      </p:sp>
      <p:sp>
        <p:nvSpPr>
          <p:cNvPr id="20549" name="Rectangle 81"/>
          <p:cNvSpPr>
            <a:spLocks noChangeArrowheads="1"/>
          </p:cNvSpPr>
          <p:nvPr/>
        </p:nvSpPr>
        <p:spPr bwMode="auto">
          <a:xfrm>
            <a:off x="4787900" y="2616200"/>
            <a:ext cx="4046538" cy="3568700"/>
          </a:xfrm>
          <a:prstGeom prst="rect">
            <a:avLst/>
          </a:prstGeom>
          <a:solidFill>
            <a:srgbClr val="FFFFFF"/>
          </a:solidFill>
          <a:ln w="7938">
            <a:solidFill>
              <a:srgbClr val="FFFFFF"/>
            </a:solidFill>
            <a:miter lim="800000"/>
            <a:headEnd/>
            <a:tailEnd/>
          </a:ln>
        </p:spPr>
        <p:txBody>
          <a:bodyPr/>
          <a:lstStyle/>
          <a:p>
            <a:endParaRPr lang="zh-CN" altLang="en-US"/>
          </a:p>
        </p:txBody>
      </p:sp>
      <p:grpSp>
        <p:nvGrpSpPr>
          <p:cNvPr id="20550" name="Group 108"/>
          <p:cNvGrpSpPr>
            <a:grpSpLocks/>
          </p:cNvGrpSpPr>
          <p:nvPr/>
        </p:nvGrpSpPr>
        <p:grpSpPr bwMode="auto">
          <a:xfrm>
            <a:off x="5078413" y="2636838"/>
            <a:ext cx="3906837" cy="3563937"/>
            <a:chOff x="3268" y="1718"/>
            <a:chExt cx="2299" cy="2160"/>
          </a:xfrm>
        </p:grpSpPr>
        <p:sp>
          <p:nvSpPr>
            <p:cNvPr id="20551" name="Rectangle 82"/>
            <p:cNvSpPr>
              <a:spLocks noChangeArrowheads="1"/>
            </p:cNvSpPr>
            <p:nvPr/>
          </p:nvSpPr>
          <p:spPr bwMode="auto">
            <a:xfrm>
              <a:off x="3296" y="3749"/>
              <a:ext cx="848" cy="129"/>
            </a:xfrm>
            <a:prstGeom prst="rect">
              <a:avLst/>
            </a:prstGeom>
            <a:noFill/>
            <a:ln w="9525">
              <a:noFill/>
              <a:miter lim="800000"/>
              <a:headEnd/>
              <a:tailEnd/>
            </a:ln>
          </p:spPr>
          <p:txBody>
            <a:bodyPr wrap="none" lIns="0" tIns="0" rIns="0" bIns="0">
              <a:spAutoFit/>
            </a:bodyPr>
            <a:lstStyle/>
            <a:p>
              <a:r>
                <a:rPr lang="en-US" altLang="zh-CN" sz="1400">
                  <a:solidFill>
                    <a:srgbClr val="000000"/>
                  </a:solidFill>
                  <a:latin typeface="Tahoma" pitchFamily="34" charset="0"/>
                </a:rPr>
                <a:t>Xn-----------Xn+12</a:t>
              </a:r>
              <a:endParaRPr lang="en-US" altLang="zh-CN" sz="2000"/>
            </a:p>
          </p:txBody>
        </p:sp>
        <p:sp>
          <p:nvSpPr>
            <p:cNvPr id="20552" name="Rectangle 83"/>
            <p:cNvSpPr>
              <a:spLocks noChangeArrowheads="1"/>
            </p:cNvSpPr>
            <p:nvPr/>
          </p:nvSpPr>
          <p:spPr bwMode="auto">
            <a:xfrm>
              <a:off x="5400" y="3572"/>
              <a:ext cx="167" cy="83"/>
            </a:xfrm>
            <a:prstGeom prst="rect">
              <a:avLst/>
            </a:prstGeom>
            <a:noFill/>
            <a:ln w="9525">
              <a:noFill/>
              <a:miter lim="800000"/>
              <a:headEnd/>
              <a:tailEnd/>
            </a:ln>
          </p:spPr>
          <p:txBody>
            <a:bodyPr wrap="none" lIns="0" tIns="0" rIns="0" bIns="0">
              <a:spAutoFit/>
            </a:bodyPr>
            <a:lstStyle/>
            <a:p>
              <a:r>
                <a:rPr lang="en-US" altLang="zh-CN" sz="900">
                  <a:solidFill>
                    <a:srgbClr val="000000"/>
                  </a:solidFill>
                  <a:latin typeface="Tahoma" pitchFamily="34" charset="0"/>
                </a:rPr>
                <a:t>13.00</a:t>
              </a:r>
              <a:endParaRPr lang="en-US" altLang="zh-CN" sz="2000"/>
            </a:p>
          </p:txBody>
        </p:sp>
        <p:sp>
          <p:nvSpPr>
            <p:cNvPr id="20553" name="Rectangle 84"/>
            <p:cNvSpPr>
              <a:spLocks noChangeArrowheads="1"/>
            </p:cNvSpPr>
            <p:nvPr/>
          </p:nvSpPr>
          <p:spPr bwMode="auto">
            <a:xfrm>
              <a:off x="5231" y="3572"/>
              <a:ext cx="166" cy="83"/>
            </a:xfrm>
            <a:prstGeom prst="rect">
              <a:avLst/>
            </a:prstGeom>
            <a:noFill/>
            <a:ln w="9525">
              <a:noFill/>
              <a:miter lim="800000"/>
              <a:headEnd/>
              <a:tailEnd/>
            </a:ln>
          </p:spPr>
          <p:txBody>
            <a:bodyPr wrap="none" lIns="0" tIns="0" rIns="0" bIns="0">
              <a:spAutoFit/>
            </a:bodyPr>
            <a:lstStyle/>
            <a:p>
              <a:r>
                <a:rPr lang="en-US" altLang="zh-CN" sz="900">
                  <a:solidFill>
                    <a:srgbClr val="000000"/>
                  </a:solidFill>
                  <a:latin typeface="Tahoma" pitchFamily="34" charset="0"/>
                </a:rPr>
                <a:t>12.00</a:t>
              </a:r>
              <a:endParaRPr lang="en-US" altLang="zh-CN" sz="2000"/>
            </a:p>
          </p:txBody>
        </p:sp>
        <p:sp>
          <p:nvSpPr>
            <p:cNvPr id="20554" name="Rectangle 85"/>
            <p:cNvSpPr>
              <a:spLocks noChangeArrowheads="1"/>
            </p:cNvSpPr>
            <p:nvPr/>
          </p:nvSpPr>
          <p:spPr bwMode="auto">
            <a:xfrm>
              <a:off x="5061" y="3572"/>
              <a:ext cx="166" cy="83"/>
            </a:xfrm>
            <a:prstGeom prst="rect">
              <a:avLst/>
            </a:prstGeom>
            <a:noFill/>
            <a:ln w="9525">
              <a:noFill/>
              <a:miter lim="800000"/>
              <a:headEnd/>
              <a:tailEnd/>
            </a:ln>
          </p:spPr>
          <p:txBody>
            <a:bodyPr wrap="none" lIns="0" tIns="0" rIns="0" bIns="0">
              <a:spAutoFit/>
            </a:bodyPr>
            <a:lstStyle/>
            <a:p>
              <a:r>
                <a:rPr lang="en-US" altLang="zh-CN" sz="900">
                  <a:solidFill>
                    <a:srgbClr val="000000"/>
                  </a:solidFill>
                  <a:latin typeface="Tahoma" pitchFamily="34" charset="0"/>
                </a:rPr>
                <a:t>11.00</a:t>
              </a:r>
              <a:endParaRPr lang="en-US" altLang="zh-CN" sz="2000"/>
            </a:p>
          </p:txBody>
        </p:sp>
        <p:sp>
          <p:nvSpPr>
            <p:cNvPr id="20555" name="Rectangle 86"/>
            <p:cNvSpPr>
              <a:spLocks noChangeArrowheads="1"/>
            </p:cNvSpPr>
            <p:nvPr/>
          </p:nvSpPr>
          <p:spPr bwMode="auto">
            <a:xfrm>
              <a:off x="4890" y="3572"/>
              <a:ext cx="166" cy="83"/>
            </a:xfrm>
            <a:prstGeom prst="rect">
              <a:avLst/>
            </a:prstGeom>
            <a:noFill/>
            <a:ln w="9525">
              <a:noFill/>
              <a:miter lim="800000"/>
              <a:headEnd/>
              <a:tailEnd/>
            </a:ln>
          </p:spPr>
          <p:txBody>
            <a:bodyPr wrap="none" lIns="0" tIns="0" rIns="0" bIns="0">
              <a:spAutoFit/>
            </a:bodyPr>
            <a:lstStyle/>
            <a:p>
              <a:r>
                <a:rPr lang="en-US" altLang="zh-CN" sz="900">
                  <a:solidFill>
                    <a:srgbClr val="000000"/>
                  </a:solidFill>
                  <a:latin typeface="Tahoma" pitchFamily="34" charset="0"/>
                </a:rPr>
                <a:t>10.00</a:t>
              </a:r>
              <a:endParaRPr lang="en-US" altLang="zh-CN" sz="2000"/>
            </a:p>
          </p:txBody>
        </p:sp>
        <p:sp>
          <p:nvSpPr>
            <p:cNvPr id="20556" name="Rectangle 87"/>
            <p:cNvSpPr>
              <a:spLocks noChangeArrowheads="1"/>
            </p:cNvSpPr>
            <p:nvPr/>
          </p:nvSpPr>
          <p:spPr bwMode="auto">
            <a:xfrm>
              <a:off x="4733" y="3572"/>
              <a:ext cx="130" cy="83"/>
            </a:xfrm>
            <a:prstGeom prst="rect">
              <a:avLst/>
            </a:prstGeom>
            <a:noFill/>
            <a:ln w="9525">
              <a:noFill/>
              <a:miter lim="800000"/>
              <a:headEnd/>
              <a:tailEnd/>
            </a:ln>
          </p:spPr>
          <p:txBody>
            <a:bodyPr wrap="none" lIns="0" tIns="0" rIns="0" bIns="0">
              <a:spAutoFit/>
            </a:bodyPr>
            <a:lstStyle/>
            <a:p>
              <a:r>
                <a:rPr lang="en-US" altLang="zh-CN" sz="900">
                  <a:solidFill>
                    <a:srgbClr val="000000"/>
                  </a:solidFill>
                  <a:latin typeface="Tahoma" pitchFamily="34" charset="0"/>
                </a:rPr>
                <a:t>9.00</a:t>
              </a:r>
              <a:endParaRPr lang="en-US" altLang="zh-CN" sz="2000"/>
            </a:p>
          </p:txBody>
        </p:sp>
        <p:sp>
          <p:nvSpPr>
            <p:cNvPr id="20557" name="Rectangle 88"/>
            <p:cNvSpPr>
              <a:spLocks noChangeArrowheads="1"/>
            </p:cNvSpPr>
            <p:nvPr/>
          </p:nvSpPr>
          <p:spPr bwMode="auto">
            <a:xfrm>
              <a:off x="4562" y="3572"/>
              <a:ext cx="130" cy="83"/>
            </a:xfrm>
            <a:prstGeom prst="rect">
              <a:avLst/>
            </a:prstGeom>
            <a:noFill/>
            <a:ln w="9525">
              <a:noFill/>
              <a:miter lim="800000"/>
              <a:headEnd/>
              <a:tailEnd/>
            </a:ln>
          </p:spPr>
          <p:txBody>
            <a:bodyPr wrap="none" lIns="0" tIns="0" rIns="0" bIns="0">
              <a:spAutoFit/>
            </a:bodyPr>
            <a:lstStyle/>
            <a:p>
              <a:r>
                <a:rPr lang="en-US" altLang="zh-CN" sz="900">
                  <a:solidFill>
                    <a:srgbClr val="000000"/>
                  </a:solidFill>
                  <a:latin typeface="Tahoma" pitchFamily="34" charset="0"/>
                </a:rPr>
                <a:t>8.00</a:t>
              </a:r>
              <a:endParaRPr lang="en-US" altLang="zh-CN" sz="2000"/>
            </a:p>
          </p:txBody>
        </p:sp>
        <p:sp>
          <p:nvSpPr>
            <p:cNvPr id="20558" name="Rectangle 89"/>
            <p:cNvSpPr>
              <a:spLocks noChangeArrowheads="1"/>
            </p:cNvSpPr>
            <p:nvPr/>
          </p:nvSpPr>
          <p:spPr bwMode="auto">
            <a:xfrm>
              <a:off x="4392" y="3572"/>
              <a:ext cx="130" cy="83"/>
            </a:xfrm>
            <a:prstGeom prst="rect">
              <a:avLst/>
            </a:prstGeom>
            <a:noFill/>
            <a:ln w="9525">
              <a:noFill/>
              <a:miter lim="800000"/>
              <a:headEnd/>
              <a:tailEnd/>
            </a:ln>
          </p:spPr>
          <p:txBody>
            <a:bodyPr wrap="none" lIns="0" tIns="0" rIns="0" bIns="0">
              <a:spAutoFit/>
            </a:bodyPr>
            <a:lstStyle/>
            <a:p>
              <a:r>
                <a:rPr lang="en-US" altLang="zh-CN" sz="900">
                  <a:solidFill>
                    <a:srgbClr val="000000"/>
                  </a:solidFill>
                  <a:latin typeface="Tahoma" pitchFamily="34" charset="0"/>
                </a:rPr>
                <a:t>7.00</a:t>
              </a:r>
              <a:endParaRPr lang="en-US" altLang="zh-CN" sz="2000"/>
            </a:p>
          </p:txBody>
        </p:sp>
        <p:sp>
          <p:nvSpPr>
            <p:cNvPr id="20559" name="Rectangle 90"/>
            <p:cNvSpPr>
              <a:spLocks noChangeArrowheads="1"/>
            </p:cNvSpPr>
            <p:nvPr/>
          </p:nvSpPr>
          <p:spPr bwMode="auto">
            <a:xfrm>
              <a:off x="4222" y="3572"/>
              <a:ext cx="130" cy="83"/>
            </a:xfrm>
            <a:prstGeom prst="rect">
              <a:avLst/>
            </a:prstGeom>
            <a:noFill/>
            <a:ln w="9525">
              <a:noFill/>
              <a:miter lim="800000"/>
              <a:headEnd/>
              <a:tailEnd/>
            </a:ln>
          </p:spPr>
          <p:txBody>
            <a:bodyPr wrap="none" lIns="0" tIns="0" rIns="0" bIns="0">
              <a:spAutoFit/>
            </a:bodyPr>
            <a:lstStyle/>
            <a:p>
              <a:r>
                <a:rPr lang="en-US" altLang="zh-CN" sz="900">
                  <a:solidFill>
                    <a:srgbClr val="000000"/>
                  </a:solidFill>
                  <a:latin typeface="Tahoma" pitchFamily="34" charset="0"/>
                </a:rPr>
                <a:t>6.00</a:t>
              </a:r>
              <a:endParaRPr lang="en-US" altLang="zh-CN" sz="2000"/>
            </a:p>
          </p:txBody>
        </p:sp>
        <p:sp>
          <p:nvSpPr>
            <p:cNvPr id="20560" name="Rectangle 91"/>
            <p:cNvSpPr>
              <a:spLocks noChangeArrowheads="1"/>
            </p:cNvSpPr>
            <p:nvPr/>
          </p:nvSpPr>
          <p:spPr bwMode="auto">
            <a:xfrm>
              <a:off x="4046" y="3572"/>
              <a:ext cx="130" cy="83"/>
            </a:xfrm>
            <a:prstGeom prst="rect">
              <a:avLst/>
            </a:prstGeom>
            <a:noFill/>
            <a:ln w="9525">
              <a:noFill/>
              <a:miter lim="800000"/>
              <a:headEnd/>
              <a:tailEnd/>
            </a:ln>
          </p:spPr>
          <p:txBody>
            <a:bodyPr wrap="none" lIns="0" tIns="0" rIns="0" bIns="0">
              <a:spAutoFit/>
            </a:bodyPr>
            <a:lstStyle/>
            <a:p>
              <a:r>
                <a:rPr lang="en-US" altLang="zh-CN" sz="900">
                  <a:solidFill>
                    <a:srgbClr val="000000"/>
                  </a:solidFill>
                  <a:latin typeface="Tahoma" pitchFamily="34" charset="0"/>
                </a:rPr>
                <a:t>5.00</a:t>
              </a:r>
              <a:endParaRPr lang="en-US" altLang="zh-CN" sz="2000"/>
            </a:p>
          </p:txBody>
        </p:sp>
        <p:sp>
          <p:nvSpPr>
            <p:cNvPr id="20561" name="Rectangle 92"/>
            <p:cNvSpPr>
              <a:spLocks noChangeArrowheads="1"/>
            </p:cNvSpPr>
            <p:nvPr/>
          </p:nvSpPr>
          <p:spPr bwMode="auto">
            <a:xfrm>
              <a:off x="3875" y="3572"/>
              <a:ext cx="130" cy="83"/>
            </a:xfrm>
            <a:prstGeom prst="rect">
              <a:avLst/>
            </a:prstGeom>
            <a:noFill/>
            <a:ln w="9525">
              <a:noFill/>
              <a:miter lim="800000"/>
              <a:headEnd/>
              <a:tailEnd/>
            </a:ln>
          </p:spPr>
          <p:txBody>
            <a:bodyPr wrap="none" lIns="0" tIns="0" rIns="0" bIns="0">
              <a:spAutoFit/>
            </a:bodyPr>
            <a:lstStyle/>
            <a:p>
              <a:r>
                <a:rPr lang="en-US" altLang="zh-CN" sz="900">
                  <a:solidFill>
                    <a:srgbClr val="000000"/>
                  </a:solidFill>
                  <a:latin typeface="Tahoma" pitchFamily="34" charset="0"/>
                </a:rPr>
                <a:t>4.00</a:t>
              </a:r>
              <a:endParaRPr lang="en-US" altLang="zh-CN" sz="2000"/>
            </a:p>
          </p:txBody>
        </p:sp>
        <p:sp>
          <p:nvSpPr>
            <p:cNvPr id="20562" name="Rectangle 93"/>
            <p:cNvSpPr>
              <a:spLocks noChangeArrowheads="1"/>
            </p:cNvSpPr>
            <p:nvPr/>
          </p:nvSpPr>
          <p:spPr bwMode="auto">
            <a:xfrm>
              <a:off x="3705" y="3572"/>
              <a:ext cx="130" cy="83"/>
            </a:xfrm>
            <a:prstGeom prst="rect">
              <a:avLst/>
            </a:prstGeom>
            <a:noFill/>
            <a:ln w="9525">
              <a:noFill/>
              <a:miter lim="800000"/>
              <a:headEnd/>
              <a:tailEnd/>
            </a:ln>
          </p:spPr>
          <p:txBody>
            <a:bodyPr wrap="none" lIns="0" tIns="0" rIns="0" bIns="0">
              <a:spAutoFit/>
            </a:bodyPr>
            <a:lstStyle/>
            <a:p>
              <a:r>
                <a:rPr lang="en-US" altLang="zh-CN" sz="900">
                  <a:solidFill>
                    <a:srgbClr val="000000"/>
                  </a:solidFill>
                  <a:latin typeface="Tahoma" pitchFamily="34" charset="0"/>
                </a:rPr>
                <a:t>3.00</a:t>
              </a:r>
              <a:endParaRPr lang="en-US" altLang="zh-CN" sz="2000"/>
            </a:p>
          </p:txBody>
        </p:sp>
        <p:sp>
          <p:nvSpPr>
            <p:cNvPr id="20563" name="Rectangle 94"/>
            <p:cNvSpPr>
              <a:spLocks noChangeArrowheads="1"/>
            </p:cNvSpPr>
            <p:nvPr/>
          </p:nvSpPr>
          <p:spPr bwMode="auto">
            <a:xfrm>
              <a:off x="3535" y="3572"/>
              <a:ext cx="129" cy="83"/>
            </a:xfrm>
            <a:prstGeom prst="rect">
              <a:avLst/>
            </a:prstGeom>
            <a:noFill/>
            <a:ln w="9525">
              <a:noFill/>
              <a:miter lim="800000"/>
              <a:headEnd/>
              <a:tailEnd/>
            </a:ln>
          </p:spPr>
          <p:txBody>
            <a:bodyPr wrap="none" lIns="0" tIns="0" rIns="0" bIns="0">
              <a:spAutoFit/>
            </a:bodyPr>
            <a:lstStyle/>
            <a:p>
              <a:r>
                <a:rPr lang="en-US" altLang="zh-CN" sz="900">
                  <a:solidFill>
                    <a:srgbClr val="000000"/>
                  </a:solidFill>
                  <a:latin typeface="Tahoma" pitchFamily="34" charset="0"/>
                </a:rPr>
                <a:t>2.00</a:t>
              </a:r>
              <a:endParaRPr lang="en-US" altLang="zh-CN" sz="2000"/>
            </a:p>
          </p:txBody>
        </p:sp>
        <p:sp>
          <p:nvSpPr>
            <p:cNvPr id="20564" name="Rectangle 95"/>
            <p:cNvSpPr>
              <a:spLocks noChangeArrowheads="1"/>
            </p:cNvSpPr>
            <p:nvPr/>
          </p:nvSpPr>
          <p:spPr bwMode="auto">
            <a:xfrm>
              <a:off x="3365" y="3572"/>
              <a:ext cx="129" cy="83"/>
            </a:xfrm>
            <a:prstGeom prst="rect">
              <a:avLst/>
            </a:prstGeom>
            <a:noFill/>
            <a:ln w="9525">
              <a:noFill/>
              <a:miter lim="800000"/>
              <a:headEnd/>
              <a:tailEnd/>
            </a:ln>
          </p:spPr>
          <p:txBody>
            <a:bodyPr wrap="none" lIns="0" tIns="0" rIns="0" bIns="0">
              <a:spAutoFit/>
            </a:bodyPr>
            <a:lstStyle/>
            <a:p>
              <a:r>
                <a:rPr lang="en-US" altLang="zh-CN" sz="900">
                  <a:solidFill>
                    <a:srgbClr val="000000"/>
                  </a:solidFill>
                  <a:latin typeface="Tahoma" pitchFamily="34" charset="0"/>
                </a:rPr>
                <a:t>1.00</a:t>
              </a:r>
              <a:endParaRPr lang="en-US" altLang="zh-CN" sz="2000"/>
            </a:p>
          </p:txBody>
        </p:sp>
        <p:sp>
          <p:nvSpPr>
            <p:cNvPr id="20565" name="Rectangle 97"/>
            <p:cNvSpPr>
              <a:spLocks noChangeArrowheads="1"/>
            </p:cNvSpPr>
            <p:nvPr/>
          </p:nvSpPr>
          <p:spPr bwMode="auto">
            <a:xfrm>
              <a:off x="3268" y="1718"/>
              <a:ext cx="146" cy="83"/>
            </a:xfrm>
            <a:prstGeom prst="rect">
              <a:avLst/>
            </a:prstGeom>
            <a:noFill/>
            <a:ln w="9525">
              <a:noFill/>
              <a:miter lim="800000"/>
              <a:headEnd/>
              <a:tailEnd/>
            </a:ln>
          </p:spPr>
          <p:txBody>
            <a:bodyPr wrap="none" lIns="0" tIns="0" rIns="0" bIns="0">
              <a:spAutoFit/>
            </a:bodyPr>
            <a:lstStyle/>
            <a:p>
              <a:r>
                <a:rPr lang="en-US" altLang="zh-CN" sz="900">
                  <a:solidFill>
                    <a:srgbClr val="000000"/>
                  </a:solidFill>
                  <a:latin typeface="Tahoma" pitchFamily="34" charset="0"/>
                </a:rPr>
                <a:t>3000</a:t>
              </a:r>
              <a:endParaRPr lang="en-US" altLang="zh-CN" sz="2000"/>
            </a:p>
          </p:txBody>
        </p:sp>
        <p:sp>
          <p:nvSpPr>
            <p:cNvPr id="20566" name="Rectangle 98"/>
            <p:cNvSpPr>
              <a:spLocks noChangeArrowheads="1"/>
            </p:cNvSpPr>
            <p:nvPr/>
          </p:nvSpPr>
          <p:spPr bwMode="auto">
            <a:xfrm>
              <a:off x="3268" y="2316"/>
              <a:ext cx="146" cy="83"/>
            </a:xfrm>
            <a:prstGeom prst="rect">
              <a:avLst/>
            </a:prstGeom>
            <a:noFill/>
            <a:ln w="9525">
              <a:noFill/>
              <a:miter lim="800000"/>
              <a:headEnd/>
              <a:tailEnd/>
            </a:ln>
          </p:spPr>
          <p:txBody>
            <a:bodyPr wrap="none" lIns="0" tIns="0" rIns="0" bIns="0">
              <a:spAutoFit/>
            </a:bodyPr>
            <a:lstStyle/>
            <a:p>
              <a:r>
                <a:rPr lang="en-US" altLang="zh-CN" sz="900">
                  <a:solidFill>
                    <a:srgbClr val="000000"/>
                  </a:solidFill>
                  <a:latin typeface="Tahoma" pitchFamily="34" charset="0"/>
                </a:rPr>
                <a:t>2000</a:t>
              </a:r>
              <a:endParaRPr lang="en-US" altLang="zh-CN" sz="2000"/>
            </a:p>
          </p:txBody>
        </p:sp>
        <p:sp>
          <p:nvSpPr>
            <p:cNvPr id="20567" name="Rectangle 99"/>
            <p:cNvSpPr>
              <a:spLocks noChangeArrowheads="1"/>
            </p:cNvSpPr>
            <p:nvPr/>
          </p:nvSpPr>
          <p:spPr bwMode="auto">
            <a:xfrm>
              <a:off x="3268" y="2909"/>
              <a:ext cx="146" cy="83"/>
            </a:xfrm>
            <a:prstGeom prst="rect">
              <a:avLst/>
            </a:prstGeom>
            <a:noFill/>
            <a:ln w="9525">
              <a:noFill/>
              <a:miter lim="800000"/>
              <a:headEnd/>
              <a:tailEnd/>
            </a:ln>
          </p:spPr>
          <p:txBody>
            <a:bodyPr wrap="none" lIns="0" tIns="0" rIns="0" bIns="0">
              <a:spAutoFit/>
            </a:bodyPr>
            <a:lstStyle/>
            <a:p>
              <a:r>
                <a:rPr lang="en-US" altLang="zh-CN" sz="900">
                  <a:solidFill>
                    <a:srgbClr val="000000"/>
                  </a:solidFill>
                  <a:latin typeface="Tahoma" pitchFamily="34" charset="0"/>
                </a:rPr>
                <a:t>1000</a:t>
              </a:r>
              <a:endParaRPr lang="en-US" altLang="zh-CN" sz="2000"/>
            </a:p>
          </p:txBody>
        </p:sp>
        <p:sp>
          <p:nvSpPr>
            <p:cNvPr id="20568" name="Rectangle 100"/>
            <p:cNvSpPr>
              <a:spLocks noChangeArrowheads="1"/>
            </p:cNvSpPr>
            <p:nvPr/>
          </p:nvSpPr>
          <p:spPr bwMode="auto">
            <a:xfrm>
              <a:off x="3356" y="3479"/>
              <a:ext cx="36" cy="82"/>
            </a:xfrm>
            <a:prstGeom prst="rect">
              <a:avLst/>
            </a:prstGeom>
            <a:noFill/>
            <a:ln w="9525">
              <a:noFill/>
              <a:miter lim="800000"/>
              <a:headEnd/>
              <a:tailEnd/>
            </a:ln>
          </p:spPr>
          <p:txBody>
            <a:bodyPr wrap="none" lIns="0" tIns="0" rIns="0" bIns="0">
              <a:spAutoFit/>
            </a:bodyPr>
            <a:lstStyle/>
            <a:p>
              <a:r>
                <a:rPr lang="en-US" altLang="zh-CN" sz="900">
                  <a:solidFill>
                    <a:srgbClr val="000000"/>
                  </a:solidFill>
                  <a:latin typeface="Tahoma" pitchFamily="34" charset="0"/>
                </a:rPr>
                <a:t>0</a:t>
              </a:r>
              <a:endParaRPr lang="en-US" altLang="zh-CN" sz="2000"/>
            </a:p>
          </p:txBody>
        </p:sp>
        <p:sp>
          <p:nvSpPr>
            <p:cNvPr id="20569" name="Freeform 101"/>
            <p:cNvSpPr>
              <a:spLocks noEditPoints="1"/>
            </p:cNvSpPr>
            <p:nvPr/>
          </p:nvSpPr>
          <p:spPr bwMode="auto">
            <a:xfrm>
              <a:off x="3394" y="1760"/>
              <a:ext cx="16" cy="1784"/>
            </a:xfrm>
            <a:custGeom>
              <a:avLst/>
              <a:gdLst>
                <a:gd name="T0" fmla="*/ 0 w 16"/>
                <a:gd name="T1" fmla="*/ 0 h 1784"/>
                <a:gd name="T2" fmla="*/ 16 w 16"/>
                <a:gd name="T3" fmla="*/ 0 h 1784"/>
                <a:gd name="T4" fmla="*/ 0 w 16"/>
                <a:gd name="T5" fmla="*/ 592 h 1784"/>
                <a:gd name="T6" fmla="*/ 16 w 16"/>
                <a:gd name="T7" fmla="*/ 592 h 1784"/>
                <a:gd name="T8" fmla="*/ 0 w 16"/>
                <a:gd name="T9" fmla="*/ 1191 h 1784"/>
                <a:gd name="T10" fmla="*/ 16 w 16"/>
                <a:gd name="T11" fmla="*/ 1191 h 1784"/>
                <a:gd name="T12" fmla="*/ 0 w 16"/>
                <a:gd name="T13" fmla="*/ 1784 h 1784"/>
                <a:gd name="T14" fmla="*/ 16 w 16"/>
                <a:gd name="T15" fmla="*/ 1784 h 1784"/>
                <a:gd name="T16" fmla="*/ 0 60000 65536"/>
                <a:gd name="T17" fmla="*/ 0 60000 65536"/>
                <a:gd name="T18" fmla="*/ 0 60000 65536"/>
                <a:gd name="T19" fmla="*/ 0 60000 65536"/>
                <a:gd name="T20" fmla="*/ 0 60000 65536"/>
                <a:gd name="T21" fmla="*/ 0 60000 65536"/>
                <a:gd name="T22" fmla="*/ 0 60000 65536"/>
                <a:gd name="T23" fmla="*/ 0 60000 65536"/>
                <a:gd name="T24" fmla="*/ 0 w 16"/>
                <a:gd name="T25" fmla="*/ 0 h 1784"/>
                <a:gd name="T26" fmla="*/ 16 w 16"/>
                <a:gd name="T27" fmla="*/ 1784 h 178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6" h="1784">
                  <a:moveTo>
                    <a:pt x="0" y="0"/>
                  </a:moveTo>
                  <a:lnTo>
                    <a:pt x="16" y="0"/>
                  </a:lnTo>
                  <a:moveTo>
                    <a:pt x="0" y="592"/>
                  </a:moveTo>
                  <a:lnTo>
                    <a:pt x="16" y="592"/>
                  </a:lnTo>
                  <a:moveTo>
                    <a:pt x="0" y="1191"/>
                  </a:moveTo>
                  <a:lnTo>
                    <a:pt x="16" y="1191"/>
                  </a:lnTo>
                  <a:moveTo>
                    <a:pt x="0" y="1784"/>
                  </a:moveTo>
                  <a:lnTo>
                    <a:pt x="16" y="1784"/>
                  </a:lnTo>
                </a:path>
              </a:pathLst>
            </a:custGeom>
            <a:noFill/>
            <a:ln w="25400">
              <a:solidFill>
                <a:srgbClr val="000000"/>
              </a:solidFill>
              <a:miter lim="800000"/>
              <a:headEnd/>
              <a:tailEnd/>
            </a:ln>
          </p:spPr>
          <p:txBody>
            <a:bodyPr/>
            <a:lstStyle/>
            <a:p>
              <a:endParaRPr lang="zh-CN" altLang="en-US"/>
            </a:p>
          </p:txBody>
        </p:sp>
        <p:sp>
          <p:nvSpPr>
            <p:cNvPr id="20570" name="Freeform 102"/>
            <p:cNvSpPr>
              <a:spLocks noEditPoints="1"/>
            </p:cNvSpPr>
            <p:nvPr/>
          </p:nvSpPr>
          <p:spPr bwMode="auto">
            <a:xfrm>
              <a:off x="3410" y="3544"/>
              <a:ext cx="2054" cy="18"/>
            </a:xfrm>
            <a:custGeom>
              <a:avLst/>
              <a:gdLst>
                <a:gd name="T0" fmla="*/ 2054 w 2054"/>
                <a:gd name="T1" fmla="*/ 0 h 18"/>
                <a:gd name="T2" fmla="*/ 2054 w 2054"/>
                <a:gd name="T3" fmla="*/ 18 h 18"/>
                <a:gd name="T4" fmla="*/ 1884 w 2054"/>
                <a:gd name="T5" fmla="*/ 0 h 18"/>
                <a:gd name="T6" fmla="*/ 1884 w 2054"/>
                <a:gd name="T7" fmla="*/ 18 h 18"/>
                <a:gd name="T8" fmla="*/ 1713 w 2054"/>
                <a:gd name="T9" fmla="*/ 0 h 18"/>
                <a:gd name="T10" fmla="*/ 1713 w 2054"/>
                <a:gd name="T11" fmla="*/ 18 h 18"/>
                <a:gd name="T12" fmla="*/ 1543 w 2054"/>
                <a:gd name="T13" fmla="*/ 0 h 18"/>
                <a:gd name="T14" fmla="*/ 1543 w 2054"/>
                <a:gd name="T15" fmla="*/ 18 h 18"/>
                <a:gd name="T16" fmla="*/ 1367 w 2054"/>
                <a:gd name="T17" fmla="*/ 0 h 18"/>
                <a:gd name="T18" fmla="*/ 1367 w 2054"/>
                <a:gd name="T19" fmla="*/ 18 h 18"/>
                <a:gd name="T20" fmla="*/ 1197 w 2054"/>
                <a:gd name="T21" fmla="*/ 0 h 18"/>
                <a:gd name="T22" fmla="*/ 1197 w 2054"/>
                <a:gd name="T23" fmla="*/ 18 h 18"/>
                <a:gd name="T24" fmla="*/ 1027 w 2054"/>
                <a:gd name="T25" fmla="*/ 0 h 18"/>
                <a:gd name="T26" fmla="*/ 1027 w 2054"/>
                <a:gd name="T27" fmla="*/ 18 h 18"/>
                <a:gd name="T28" fmla="*/ 857 w 2054"/>
                <a:gd name="T29" fmla="*/ 0 h 18"/>
                <a:gd name="T30" fmla="*/ 857 w 2054"/>
                <a:gd name="T31" fmla="*/ 18 h 18"/>
                <a:gd name="T32" fmla="*/ 686 w 2054"/>
                <a:gd name="T33" fmla="*/ 0 h 18"/>
                <a:gd name="T34" fmla="*/ 686 w 2054"/>
                <a:gd name="T35" fmla="*/ 18 h 18"/>
                <a:gd name="T36" fmla="*/ 516 w 2054"/>
                <a:gd name="T37" fmla="*/ 0 h 18"/>
                <a:gd name="T38" fmla="*/ 516 w 2054"/>
                <a:gd name="T39" fmla="*/ 18 h 18"/>
                <a:gd name="T40" fmla="*/ 340 w 2054"/>
                <a:gd name="T41" fmla="*/ 0 h 18"/>
                <a:gd name="T42" fmla="*/ 340 w 2054"/>
                <a:gd name="T43" fmla="*/ 18 h 18"/>
                <a:gd name="T44" fmla="*/ 170 w 2054"/>
                <a:gd name="T45" fmla="*/ 0 h 18"/>
                <a:gd name="T46" fmla="*/ 170 w 2054"/>
                <a:gd name="T47" fmla="*/ 18 h 18"/>
                <a:gd name="T48" fmla="*/ 0 w 2054"/>
                <a:gd name="T49" fmla="*/ 0 h 18"/>
                <a:gd name="T50" fmla="*/ 0 w 2054"/>
                <a:gd name="T51" fmla="*/ 18 h 1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054"/>
                <a:gd name="T79" fmla="*/ 0 h 18"/>
                <a:gd name="T80" fmla="*/ 2054 w 2054"/>
                <a:gd name="T81" fmla="*/ 18 h 18"/>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054" h="18">
                  <a:moveTo>
                    <a:pt x="2054" y="0"/>
                  </a:moveTo>
                  <a:lnTo>
                    <a:pt x="2054" y="18"/>
                  </a:lnTo>
                  <a:moveTo>
                    <a:pt x="1884" y="0"/>
                  </a:moveTo>
                  <a:lnTo>
                    <a:pt x="1884" y="18"/>
                  </a:lnTo>
                  <a:moveTo>
                    <a:pt x="1713" y="0"/>
                  </a:moveTo>
                  <a:lnTo>
                    <a:pt x="1713" y="18"/>
                  </a:lnTo>
                  <a:moveTo>
                    <a:pt x="1543" y="0"/>
                  </a:moveTo>
                  <a:lnTo>
                    <a:pt x="1543" y="18"/>
                  </a:lnTo>
                  <a:moveTo>
                    <a:pt x="1367" y="0"/>
                  </a:moveTo>
                  <a:lnTo>
                    <a:pt x="1367" y="18"/>
                  </a:lnTo>
                  <a:moveTo>
                    <a:pt x="1197" y="0"/>
                  </a:moveTo>
                  <a:lnTo>
                    <a:pt x="1197" y="18"/>
                  </a:lnTo>
                  <a:moveTo>
                    <a:pt x="1027" y="0"/>
                  </a:moveTo>
                  <a:lnTo>
                    <a:pt x="1027" y="18"/>
                  </a:lnTo>
                  <a:moveTo>
                    <a:pt x="857" y="0"/>
                  </a:moveTo>
                  <a:lnTo>
                    <a:pt x="857" y="18"/>
                  </a:lnTo>
                  <a:moveTo>
                    <a:pt x="686" y="0"/>
                  </a:moveTo>
                  <a:lnTo>
                    <a:pt x="686" y="18"/>
                  </a:lnTo>
                  <a:moveTo>
                    <a:pt x="516" y="0"/>
                  </a:moveTo>
                  <a:lnTo>
                    <a:pt x="516" y="18"/>
                  </a:lnTo>
                  <a:moveTo>
                    <a:pt x="340" y="0"/>
                  </a:moveTo>
                  <a:lnTo>
                    <a:pt x="340" y="18"/>
                  </a:lnTo>
                  <a:moveTo>
                    <a:pt x="170" y="0"/>
                  </a:moveTo>
                  <a:lnTo>
                    <a:pt x="170" y="18"/>
                  </a:lnTo>
                  <a:moveTo>
                    <a:pt x="0" y="0"/>
                  </a:moveTo>
                  <a:lnTo>
                    <a:pt x="0" y="18"/>
                  </a:lnTo>
                </a:path>
              </a:pathLst>
            </a:custGeom>
            <a:noFill/>
            <a:ln w="25400">
              <a:solidFill>
                <a:srgbClr val="000000"/>
              </a:solidFill>
              <a:miter lim="800000"/>
              <a:headEnd/>
              <a:tailEnd/>
            </a:ln>
          </p:spPr>
          <p:txBody>
            <a:bodyPr/>
            <a:lstStyle/>
            <a:p>
              <a:endParaRPr lang="zh-CN" altLang="en-US"/>
            </a:p>
          </p:txBody>
        </p:sp>
        <p:sp>
          <p:nvSpPr>
            <p:cNvPr id="20571" name="Rectangle 103"/>
            <p:cNvSpPr>
              <a:spLocks noChangeArrowheads="1"/>
            </p:cNvSpPr>
            <p:nvPr/>
          </p:nvSpPr>
          <p:spPr bwMode="auto">
            <a:xfrm>
              <a:off x="3410" y="1760"/>
              <a:ext cx="2054" cy="1784"/>
            </a:xfrm>
            <a:prstGeom prst="rect">
              <a:avLst/>
            </a:prstGeom>
            <a:solidFill>
              <a:srgbClr val="FFFFFF"/>
            </a:solidFill>
            <a:ln w="7938">
              <a:solidFill>
                <a:srgbClr val="FFFFFF"/>
              </a:solidFill>
              <a:miter lim="800000"/>
              <a:headEnd/>
              <a:tailEnd/>
            </a:ln>
          </p:spPr>
          <p:txBody>
            <a:bodyPr/>
            <a:lstStyle/>
            <a:p>
              <a:endParaRPr lang="zh-CN" altLang="en-US"/>
            </a:p>
          </p:txBody>
        </p:sp>
        <p:sp>
          <p:nvSpPr>
            <p:cNvPr id="20572" name="Rectangle 104"/>
            <p:cNvSpPr>
              <a:spLocks noChangeArrowheads="1"/>
            </p:cNvSpPr>
            <p:nvPr/>
          </p:nvSpPr>
          <p:spPr bwMode="auto">
            <a:xfrm>
              <a:off x="3410" y="1760"/>
              <a:ext cx="2054" cy="1784"/>
            </a:xfrm>
            <a:prstGeom prst="rect">
              <a:avLst/>
            </a:prstGeom>
            <a:noFill/>
            <a:ln w="7938">
              <a:solidFill>
                <a:srgbClr val="000000"/>
              </a:solidFill>
              <a:miter lim="800000"/>
              <a:headEnd/>
              <a:tailEnd/>
            </a:ln>
          </p:spPr>
          <p:txBody>
            <a:bodyPr/>
            <a:lstStyle/>
            <a:p>
              <a:endParaRPr lang="zh-CN" altLang="en-US"/>
            </a:p>
          </p:txBody>
        </p:sp>
        <p:sp>
          <p:nvSpPr>
            <p:cNvPr id="20573" name="Freeform 105"/>
            <p:cNvSpPr>
              <a:spLocks/>
            </p:cNvSpPr>
            <p:nvPr/>
          </p:nvSpPr>
          <p:spPr bwMode="auto">
            <a:xfrm>
              <a:off x="3410" y="2288"/>
              <a:ext cx="2054" cy="1016"/>
            </a:xfrm>
            <a:custGeom>
              <a:avLst/>
              <a:gdLst>
                <a:gd name="T0" fmla="*/ 0 w 2054"/>
                <a:gd name="T1" fmla="*/ 1016 h 1016"/>
                <a:gd name="T2" fmla="*/ 170 w 2054"/>
                <a:gd name="T3" fmla="*/ 980 h 1016"/>
                <a:gd name="T4" fmla="*/ 340 w 2054"/>
                <a:gd name="T5" fmla="*/ 939 h 1016"/>
                <a:gd name="T6" fmla="*/ 511 w 2054"/>
                <a:gd name="T7" fmla="*/ 892 h 1016"/>
                <a:gd name="T8" fmla="*/ 686 w 2054"/>
                <a:gd name="T9" fmla="*/ 839 h 1016"/>
                <a:gd name="T10" fmla="*/ 857 w 2054"/>
                <a:gd name="T11" fmla="*/ 781 h 1016"/>
                <a:gd name="T12" fmla="*/ 1027 w 2054"/>
                <a:gd name="T13" fmla="*/ 710 h 1016"/>
                <a:gd name="T14" fmla="*/ 1197 w 2054"/>
                <a:gd name="T15" fmla="*/ 628 h 1016"/>
                <a:gd name="T16" fmla="*/ 1367 w 2054"/>
                <a:gd name="T17" fmla="*/ 534 h 1016"/>
                <a:gd name="T18" fmla="*/ 1543 w 2054"/>
                <a:gd name="T19" fmla="*/ 423 h 1016"/>
                <a:gd name="T20" fmla="*/ 1713 w 2054"/>
                <a:gd name="T21" fmla="*/ 305 h 1016"/>
                <a:gd name="T22" fmla="*/ 1884 w 2054"/>
                <a:gd name="T23" fmla="*/ 164 h 1016"/>
                <a:gd name="T24" fmla="*/ 2054 w 2054"/>
                <a:gd name="T25" fmla="*/ 0 h 10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054"/>
                <a:gd name="T40" fmla="*/ 0 h 1016"/>
                <a:gd name="T41" fmla="*/ 2054 w 2054"/>
                <a:gd name="T42" fmla="*/ 1016 h 101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054" h="1016">
                  <a:moveTo>
                    <a:pt x="0" y="1016"/>
                  </a:moveTo>
                  <a:lnTo>
                    <a:pt x="170" y="980"/>
                  </a:lnTo>
                  <a:lnTo>
                    <a:pt x="340" y="939"/>
                  </a:lnTo>
                  <a:lnTo>
                    <a:pt x="511" y="892"/>
                  </a:lnTo>
                  <a:lnTo>
                    <a:pt x="686" y="839"/>
                  </a:lnTo>
                  <a:lnTo>
                    <a:pt x="857" y="781"/>
                  </a:lnTo>
                  <a:lnTo>
                    <a:pt x="1027" y="710"/>
                  </a:lnTo>
                  <a:lnTo>
                    <a:pt x="1197" y="628"/>
                  </a:lnTo>
                  <a:lnTo>
                    <a:pt x="1367" y="534"/>
                  </a:lnTo>
                  <a:lnTo>
                    <a:pt x="1543" y="423"/>
                  </a:lnTo>
                  <a:lnTo>
                    <a:pt x="1713" y="305"/>
                  </a:lnTo>
                  <a:lnTo>
                    <a:pt x="1884" y="164"/>
                  </a:lnTo>
                  <a:lnTo>
                    <a:pt x="2054" y="0"/>
                  </a:lnTo>
                </a:path>
              </a:pathLst>
            </a:custGeom>
            <a:noFill/>
            <a:ln w="7938">
              <a:solidFill>
                <a:srgbClr val="FF0000"/>
              </a:solidFill>
              <a:round/>
              <a:headEnd/>
              <a:tailEnd/>
            </a:ln>
          </p:spPr>
          <p:txBody>
            <a:bodyPr/>
            <a:lstStyle/>
            <a:p>
              <a:endParaRPr lang="zh-CN" altLang="en-US"/>
            </a:p>
          </p:txBody>
        </p:sp>
        <p:sp>
          <p:nvSpPr>
            <p:cNvPr id="20574" name="Line 106"/>
            <p:cNvSpPr>
              <a:spLocks noChangeShapeType="1"/>
            </p:cNvSpPr>
            <p:nvPr/>
          </p:nvSpPr>
          <p:spPr bwMode="auto">
            <a:xfrm flipV="1">
              <a:off x="3410" y="1760"/>
              <a:ext cx="1" cy="1784"/>
            </a:xfrm>
            <a:prstGeom prst="line">
              <a:avLst/>
            </a:prstGeom>
            <a:noFill/>
            <a:ln w="7938">
              <a:solidFill>
                <a:srgbClr val="000000"/>
              </a:solidFill>
              <a:round/>
              <a:headEnd/>
              <a:tailEnd/>
            </a:ln>
          </p:spPr>
          <p:txBody>
            <a:bodyPr/>
            <a:lstStyle/>
            <a:p>
              <a:endParaRPr lang="zh-CN" altLang="en-US"/>
            </a:p>
          </p:txBody>
        </p:sp>
        <p:sp>
          <p:nvSpPr>
            <p:cNvPr id="20575" name="Line 107"/>
            <p:cNvSpPr>
              <a:spLocks noChangeShapeType="1"/>
            </p:cNvSpPr>
            <p:nvPr/>
          </p:nvSpPr>
          <p:spPr bwMode="auto">
            <a:xfrm>
              <a:off x="3410" y="3544"/>
              <a:ext cx="2054" cy="1"/>
            </a:xfrm>
            <a:prstGeom prst="line">
              <a:avLst/>
            </a:prstGeom>
            <a:noFill/>
            <a:ln w="7938">
              <a:solidFill>
                <a:srgbClr val="000000"/>
              </a:solidFill>
              <a:round/>
              <a:headEnd/>
              <a:tailEnd/>
            </a:ln>
          </p:spPr>
          <p:txBody>
            <a:bodyPr/>
            <a:lstStyle/>
            <a:p>
              <a:endParaRPr lang="zh-CN" altLang="en-U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054"/>
          <p:cNvSpPr>
            <a:spLocks noChangeArrowheads="1"/>
          </p:cNvSpPr>
          <p:nvPr/>
        </p:nvSpPr>
        <p:spPr bwMode="auto">
          <a:xfrm>
            <a:off x="577850" y="1260475"/>
            <a:ext cx="8915400" cy="4510017"/>
          </a:xfrm>
          <a:prstGeom prst="rect">
            <a:avLst/>
          </a:prstGeom>
          <a:noFill/>
          <a:ln w="9525">
            <a:noFill/>
            <a:miter lim="800000"/>
            <a:headEnd/>
            <a:tailEnd/>
          </a:ln>
        </p:spPr>
        <p:txBody>
          <a:bodyPr>
            <a:spAutoFit/>
          </a:bodyPr>
          <a:lstStyle/>
          <a:p>
            <a:pPr algn="l">
              <a:lnSpc>
                <a:spcPct val="140000"/>
              </a:lnSpc>
              <a:spcBef>
                <a:spcPct val="50000"/>
              </a:spcBef>
            </a:pPr>
            <a:r>
              <a:rPr lang="zh-CN" altLang="en-US" dirty="0">
                <a:solidFill>
                  <a:srgbClr val="000000"/>
                </a:solidFill>
                <a:latin typeface="仿宋_GB2312" pitchFamily="49" charset="-122"/>
              </a:rPr>
              <a:t>　　</a:t>
            </a:r>
            <a:r>
              <a:rPr lang="en-US" altLang="zh-CN" dirty="0">
                <a:solidFill>
                  <a:srgbClr val="000000"/>
                </a:solidFill>
                <a:latin typeface="仿宋_GB2312" pitchFamily="49" charset="-122"/>
              </a:rPr>
              <a:t>1</a:t>
            </a:r>
            <a:r>
              <a:rPr lang="zh-CN" altLang="en-US" dirty="0">
                <a:solidFill>
                  <a:srgbClr val="000000"/>
                </a:solidFill>
                <a:latin typeface="仿宋_GB2312" pitchFamily="49" charset="-122"/>
              </a:rPr>
              <a:t>、本项目建议书是在</a:t>
            </a:r>
            <a:r>
              <a:rPr lang="en-US" altLang="zh-CN" dirty="0">
                <a:solidFill>
                  <a:srgbClr val="000000"/>
                </a:solidFill>
                <a:latin typeface="仿宋_GB2312" pitchFamily="49" charset="-122"/>
              </a:rPr>
              <a:t>7</a:t>
            </a:r>
            <a:r>
              <a:rPr lang="zh-CN" altLang="en-US" dirty="0">
                <a:solidFill>
                  <a:srgbClr val="000000"/>
                </a:solidFill>
                <a:latin typeface="仿宋_GB2312" pitchFamily="49" charset="-122"/>
              </a:rPr>
              <a:t>月</a:t>
            </a:r>
            <a:r>
              <a:rPr lang="en-US" altLang="zh-CN" dirty="0">
                <a:solidFill>
                  <a:srgbClr val="000000"/>
                </a:solidFill>
                <a:latin typeface="仿宋_GB2312" pitchFamily="49" charset="-122"/>
              </a:rPr>
              <a:t>6</a:t>
            </a:r>
            <a:r>
              <a:rPr lang="zh-CN" altLang="en-US" dirty="0">
                <a:solidFill>
                  <a:srgbClr val="000000"/>
                </a:solidFill>
                <a:latin typeface="仿宋_GB2312" pitchFamily="49" charset="-122"/>
              </a:rPr>
              <a:t>日第一次提交项目建议书基础上，经</a:t>
            </a:r>
            <a:r>
              <a:rPr lang="zh-CN" altLang="en-US" dirty="0" smtClean="0">
                <a:solidFill>
                  <a:srgbClr val="000000"/>
                </a:solidFill>
                <a:latin typeface="仿宋_GB2312" pitchFamily="49" charset="-122"/>
              </a:rPr>
              <a:t>与</a:t>
            </a:r>
            <a:r>
              <a:rPr lang="en-US" altLang="zh-CN" dirty="0" smtClean="0">
                <a:solidFill>
                  <a:srgbClr val="000000"/>
                </a:solidFill>
                <a:latin typeface="仿宋_GB2312" pitchFamily="49" charset="-122"/>
              </a:rPr>
              <a:t>xxx</a:t>
            </a:r>
            <a:r>
              <a:rPr lang="zh-CN" altLang="en-US" dirty="0" smtClean="0">
                <a:solidFill>
                  <a:srgbClr val="000000"/>
                </a:solidFill>
                <a:latin typeface="仿宋_GB2312" pitchFamily="49" charset="-122"/>
              </a:rPr>
              <a:t>集团</a:t>
            </a:r>
            <a:r>
              <a:rPr lang="zh-CN" altLang="en-US" dirty="0">
                <a:solidFill>
                  <a:srgbClr val="000000"/>
                </a:solidFill>
                <a:latin typeface="仿宋_GB2312" pitchFamily="49" charset="-122"/>
              </a:rPr>
              <a:t>人力资源部和投资发展战略部沟通后修改完善而成的，项目内容以此版建议书为准；</a:t>
            </a:r>
          </a:p>
          <a:p>
            <a:pPr algn="l">
              <a:lnSpc>
                <a:spcPct val="140000"/>
              </a:lnSpc>
              <a:spcBef>
                <a:spcPct val="50000"/>
              </a:spcBef>
            </a:pPr>
            <a:r>
              <a:rPr lang="zh-CN" altLang="en-US" dirty="0">
                <a:solidFill>
                  <a:srgbClr val="000000"/>
                </a:solidFill>
                <a:latin typeface="仿宋_GB2312" pitchFamily="49" charset="-122"/>
              </a:rPr>
              <a:t>    </a:t>
            </a:r>
            <a:r>
              <a:rPr lang="en-US" altLang="zh-CN" dirty="0">
                <a:solidFill>
                  <a:srgbClr val="000000"/>
                </a:solidFill>
                <a:latin typeface="仿宋_GB2312" pitchFamily="49" charset="-122"/>
              </a:rPr>
              <a:t>2</a:t>
            </a:r>
            <a:r>
              <a:rPr lang="zh-CN" altLang="en-US" dirty="0">
                <a:solidFill>
                  <a:srgbClr val="000000"/>
                </a:solidFill>
                <a:latin typeface="仿宋_GB2312" pitchFamily="49" charset="-122"/>
              </a:rPr>
              <a:t>、本项目建议书</a:t>
            </a:r>
            <a:r>
              <a:rPr lang="zh-CN" altLang="en-US" dirty="0" smtClean="0">
                <a:solidFill>
                  <a:srgbClr val="000000"/>
                </a:solidFill>
                <a:latin typeface="仿宋_GB2312" pitchFamily="49" charset="-122"/>
              </a:rPr>
              <a:t>为</a:t>
            </a:r>
            <a:r>
              <a:rPr lang="en-US" altLang="zh-CN" dirty="0" smtClean="0">
                <a:solidFill>
                  <a:srgbClr val="000000"/>
                </a:solidFill>
                <a:latin typeface="仿宋_GB2312" pitchFamily="49" charset="-122"/>
              </a:rPr>
              <a:t>xxx</a:t>
            </a:r>
            <a:r>
              <a:rPr lang="zh-CN" altLang="en-US" dirty="0" smtClean="0">
                <a:solidFill>
                  <a:srgbClr val="000000"/>
                </a:solidFill>
                <a:latin typeface="仿宋_GB2312" pitchFamily="49" charset="-122"/>
              </a:rPr>
              <a:t>与</a:t>
            </a:r>
            <a:r>
              <a:rPr lang="en-US" altLang="zh-CN" dirty="0" smtClean="0">
                <a:solidFill>
                  <a:srgbClr val="000000"/>
                </a:solidFill>
                <a:latin typeface="仿宋_GB2312" pitchFamily="49" charset="-122"/>
              </a:rPr>
              <a:t>xxx</a:t>
            </a:r>
            <a:r>
              <a:rPr lang="zh-CN" altLang="en-US" dirty="0" smtClean="0">
                <a:solidFill>
                  <a:srgbClr val="000000"/>
                </a:solidFill>
                <a:latin typeface="仿宋_GB2312" pitchFamily="49" charset="-122"/>
              </a:rPr>
              <a:t>集团</a:t>
            </a:r>
            <a:r>
              <a:rPr lang="zh-CN" altLang="en-US" dirty="0">
                <a:solidFill>
                  <a:srgbClr val="000000"/>
                </a:solidFill>
                <a:latin typeface="仿宋_GB2312" pitchFamily="49" charset="-122"/>
              </a:rPr>
              <a:t>的机密文件，未经对方书面同意，任何一方不得向第三方透露双方洽谈的情况以及签署的任何文件，包括合同、协议、备忘录、订单、项目建议书等所包含的一切信息；</a:t>
            </a:r>
          </a:p>
          <a:p>
            <a:pPr algn="l">
              <a:lnSpc>
                <a:spcPct val="140000"/>
              </a:lnSpc>
              <a:spcBef>
                <a:spcPct val="50000"/>
              </a:spcBef>
            </a:pPr>
            <a:r>
              <a:rPr lang="zh-CN" altLang="en-US" dirty="0">
                <a:solidFill>
                  <a:srgbClr val="000000"/>
                </a:solidFill>
                <a:latin typeface="仿宋_GB2312" pitchFamily="49" charset="-122"/>
              </a:rPr>
              <a:t>　　</a:t>
            </a:r>
            <a:r>
              <a:rPr lang="en-US" altLang="zh-CN" dirty="0">
                <a:solidFill>
                  <a:srgbClr val="000000"/>
                </a:solidFill>
                <a:latin typeface="仿宋_GB2312" pitchFamily="49" charset="-122"/>
              </a:rPr>
              <a:t>2</a:t>
            </a:r>
            <a:r>
              <a:rPr lang="zh-CN" altLang="en-US" dirty="0" smtClean="0">
                <a:solidFill>
                  <a:srgbClr val="000000"/>
                </a:solidFill>
                <a:latin typeface="仿宋_GB2312" pitchFamily="49" charset="-122"/>
              </a:rPr>
              <a:t>、</a:t>
            </a:r>
            <a:r>
              <a:rPr lang="en-US" altLang="zh-CN" dirty="0" smtClean="0">
                <a:solidFill>
                  <a:srgbClr val="000000"/>
                </a:solidFill>
                <a:latin typeface="仿宋_GB2312" pitchFamily="49" charset="-122"/>
              </a:rPr>
              <a:t>xxx</a:t>
            </a:r>
            <a:r>
              <a:rPr lang="zh-CN" altLang="en-US" dirty="0" smtClean="0">
                <a:solidFill>
                  <a:srgbClr val="000000"/>
                </a:solidFill>
                <a:latin typeface="仿宋_GB2312" pitchFamily="49" charset="-122"/>
              </a:rPr>
              <a:t>拥有</a:t>
            </a:r>
            <a:r>
              <a:rPr lang="zh-CN" altLang="en-US" dirty="0">
                <a:solidFill>
                  <a:srgbClr val="000000"/>
                </a:solidFill>
                <a:latin typeface="仿宋_GB2312" pitchFamily="49" charset="-122"/>
              </a:rPr>
              <a:t>该项目建议书的全部版权和知识产权，受法律保护。</a:t>
            </a:r>
            <a:r>
              <a:rPr lang="zh-CN" altLang="en-US" dirty="0" smtClean="0">
                <a:solidFill>
                  <a:srgbClr val="000000"/>
                </a:solidFill>
                <a:latin typeface="仿宋_GB2312" pitchFamily="49" charset="-122"/>
              </a:rPr>
              <a:t>未经</a:t>
            </a:r>
            <a:r>
              <a:rPr lang="en-US" altLang="zh-CN" dirty="0" smtClean="0">
                <a:solidFill>
                  <a:srgbClr val="000000"/>
                </a:solidFill>
                <a:latin typeface="仿宋_GB2312" pitchFamily="49" charset="-122"/>
              </a:rPr>
              <a:t>xxx</a:t>
            </a:r>
            <a:r>
              <a:rPr lang="zh-CN" altLang="en-US" dirty="0" smtClean="0">
                <a:solidFill>
                  <a:srgbClr val="000000"/>
                </a:solidFill>
                <a:latin typeface="仿宋_GB2312" pitchFamily="49" charset="-122"/>
              </a:rPr>
              <a:t>书面</a:t>
            </a:r>
            <a:r>
              <a:rPr lang="zh-CN" altLang="en-US" dirty="0">
                <a:solidFill>
                  <a:srgbClr val="000000"/>
                </a:solidFill>
                <a:latin typeface="仿宋_GB2312" pitchFamily="49" charset="-122"/>
              </a:rPr>
              <a:t>许可或授权，任何单位及个人不得以任何方式或理由对该产品的任何部分进行使用、复制、修改、抄录、传播或与其它产品捆绑使用销售；</a:t>
            </a:r>
            <a:br>
              <a:rPr lang="zh-CN" altLang="en-US" dirty="0">
                <a:solidFill>
                  <a:srgbClr val="000000"/>
                </a:solidFill>
                <a:latin typeface="仿宋_GB2312" pitchFamily="49" charset="-122"/>
              </a:rPr>
            </a:br>
            <a:r>
              <a:rPr lang="zh-CN" altLang="en-US" dirty="0">
                <a:solidFill>
                  <a:srgbClr val="000000"/>
                </a:solidFill>
                <a:latin typeface="仿宋_GB2312" pitchFamily="49" charset="-122"/>
              </a:rPr>
              <a:t>　　</a:t>
            </a:r>
            <a:r>
              <a:rPr lang="en-US" altLang="zh-CN" dirty="0">
                <a:solidFill>
                  <a:srgbClr val="000000"/>
                </a:solidFill>
                <a:latin typeface="仿宋_GB2312" pitchFamily="49" charset="-122"/>
              </a:rPr>
              <a:t>3</a:t>
            </a:r>
            <a:r>
              <a:rPr lang="zh-CN" altLang="en-US" dirty="0">
                <a:solidFill>
                  <a:srgbClr val="000000"/>
                </a:solidFill>
                <a:latin typeface="仿宋_GB2312" pitchFamily="49" charset="-122"/>
              </a:rPr>
              <a:t>、对任何侵犯版权和泄密的行为，以及由此对新华信造成的经济损失</a:t>
            </a:r>
            <a:r>
              <a:rPr lang="zh-CN" altLang="en-US" dirty="0" smtClean="0">
                <a:solidFill>
                  <a:srgbClr val="000000"/>
                </a:solidFill>
                <a:latin typeface="仿宋_GB2312" pitchFamily="49" charset="-122"/>
              </a:rPr>
              <a:t>，</a:t>
            </a:r>
            <a:r>
              <a:rPr lang="en-US" altLang="zh-CN" dirty="0" smtClean="0">
                <a:solidFill>
                  <a:srgbClr val="000000"/>
                </a:solidFill>
                <a:latin typeface="仿宋_GB2312" pitchFamily="49" charset="-122"/>
              </a:rPr>
              <a:t>xxx</a:t>
            </a:r>
            <a:r>
              <a:rPr lang="zh-CN" altLang="en-US" dirty="0" smtClean="0">
                <a:solidFill>
                  <a:srgbClr val="000000"/>
                </a:solidFill>
                <a:latin typeface="仿宋_GB2312" pitchFamily="49" charset="-122"/>
              </a:rPr>
              <a:t>公司</a:t>
            </a:r>
            <a:r>
              <a:rPr lang="zh-CN" altLang="en-US" dirty="0">
                <a:solidFill>
                  <a:srgbClr val="000000"/>
                </a:solidFill>
                <a:latin typeface="仿宋_GB2312" pitchFamily="49" charset="-122"/>
              </a:rPr>
              <a:t>保留追究其法律责任的权力。客户阅读该项目建议书即表明遵守该保密和版权约定。</a:t>
            </a:r>
          </a:p>
          <a:p>
            <a:pPr algn="l">
              <a:lnSpc>
                <a:spcPct val="140000"/>
              </a:lnSpc>
              <a:spcBef>
                <a:spcPct val="50000"/>
              </a:spcBef>
            </a:pPr>
            <a:r>
              <a:rPr lang="en-US" altLang="zh-CN" sz="1400" dirty="0" smtClean="0">
                <a:solidFill>
                  <a:srgbClr val="000000"/>
                </a:solidFill>
                <a:latin typeface="仿宋_GB2312" pitchFamily="49" charset="-122"/>
              </a:rPr>
              <a:t>     </a:t>
            </a:r>
            <a:endParaRPr lang="en-US" altLang="zh-CN" sz="1400" dirty="0">
              <a:solidFill>
                <a:srgbClr val="000000"/>
              </a:solidFill>
              <a:latin typeface="仿宋_GB2312" pitchFamily="49" charset="-122"/>
            </a:endParaRPr>
          </a:p>
          <a:p>
            <a:pPr lvl="3" algn="l">
              <a:lnSpc>
                <a:spcPct val="140000"/>
              </a:lnSpc>
            </a:pPr>
            <a:endParaRPr lang="en-US" altLang="zh-CN" sz="1400" dirty="0">
              <a:solidFill>
                <a:srgbClr val="000000"/>
              </a:solidFill>
              <a:latin typeface="仿宋_GB2312" pitchFamily="49" charset="-122"/>
            </a:endParaRPr>
          </a:p>
        </p:txBody>
      </p:sp>
      <p:sp>
        <p:nvSpPr>
          <p:cNvPr id="3075" name="Text Box 2055"/>
          <p:cNvSpPr txBox="1">
            <a:spLocks noChangeArrowheads="1"/>
          </p:cNvSpPr>
          <p:nvPr/>
        </p:nvSpPr>
        <p:spPr bwMode="auto">
          <a:xfrm>
            <a:off x="1898650" y="609600"/>
            <a:ext cx="6356350" cy="519113"/>
          </a:xfrm>
          <a:prstGeom prst="rect">
            <a:avLst/>
          </a:prstGeom>
          <a:noFill/>
          <a:ln w="9525">
            <a:noFill/>
            <a:miter lim="800000"/>
            <a:headEnd/>
            <a:tailEnd/>
          </a:ln>
        </p:spPr>
        <p:txBody>
          <a:bodyPr>
            <a:spAutoFit/>
          </a:bodyPr>
          <a:lstStyle/>
          <a:p>
            <a:pPr>
              <a:spcBef>
                <a:spcPct val="50000"/>
              </a:spcBef>
            </a:pPr>
            <a:r>
              <a:rPr lang="zh-CN" altLang="en-US" sz="2800" b="1">
                <a:ea typeface="楷体_GB2312" pitchFamily="49" charset="-122"/>
              </a:rPr>
              <a:t>保密和版权声明</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15925" y="476250"/>
            <a:ext cx="9074150" cy="865188"/>
          </a:xfrm>
          <a:noFill/>
        </p:spPr>
        <p:txBody>
          <a:bodyPr/>
          <a:lstStyle/>
          <a:p>
            <a:pPr eaLnBrk="1" hangingPunct="1"/>
            <a:r>
              <a:rPr lang="zh-CN" altLang="en-US" sz="2400" smtClean="0"/>
              <a:t>各层级持股比例确定后，即可根据员工股股份总额和各层级员工数量确定出员工的持股数额。</a:t>
            </a:r>
          </a:p>
        </p:txBody>
      </p:sp>
      <p:sp>
        <p:nvSpPr>
          <p:cNvPr id="46089" name="Rectangle 9"/>
          <p:cNvSpPr>
            <a:spLocks noChangeArrowheads="1"/>
          </p:cNvSpPr>
          <p:nvPr/>
        </p:nvSpPr>
        <p:spPr bwMode="auto">
          <a:xfrm>
            <a:off x="2206625" y="1900238"/>
            <a:ext cx="1522413" cy="533400"/>
          </a:xfrm>
          <a:prstGeom prst="rect">
            <a:avLst/>
          </a:prstGeom>
          <a:solidFill>
            <a:schemeClr val="hlink"/>
          </a:solidFill>
          <a:ln w="9525">
            <a:solidFill>
              <a:schemeClr val="tx2"/>
            </a:solidFill>
            <a:miter lim="800000"/>
            <a:headEnd/>
            <a:tailEnd/>
          </a:ln>
          <a:effectLst>
            <a:outerShdw dist="35921" dir="2700000" algn="ctr" rotWithShape="0">
              <a:schemeClr val="bg2"/>
            </a:outerShdw>
          </a:effectLst>
        </p:spPr>
        <p:txBody>
          <a:bodyPr wrap="none" lIns="92075" tIns="46038" rIns="92075" bIns="46038" anchor="ctr"/>
          <a:lstStyle/>
          <a:p>
            <a:pPr>
              <a:defRPr/>
            </a:pPr>
            <a:r>
              <a:rPr lang="zh-CN" altLang="en-US" b="1">
                <a:latin typeface="仿宋_GB2312" pitchFamily="49" charset="-122"/>
              </a:rPr>
              <a:t>人员分类</a:t>
            </a:r>
          </a:p>
        </p:txBody>
      </p:sp>
      <p:sp>
        <p:nvSpPr>
          <p:cNvPr id="46090" name="Rectangle 10"/>
          <p:cNvSpPr>
            <a:spLocks noChangeArrowheads="1"/>
          </p:cNvSpPr>
          <p:nvPr/>
        </p:nvSpPr>
        <p:spPr bwMode="auto">
          <a:xfrm>
            <a:off x="3906838" y="1900238"/>
            <a:ext cx="1439862" cy="533400"/>
          </a:xfrm>
          <a:prstGeom prst="rect">
            <a:avLst/>
          </a:prstGeom>
          <a:solidFill>
            <a:schemeClr val="hlink"/>
          </a:solidFill>
          <a:ln w="9525">
            <a:solidFill>
              <a:schemeClr val="tx2"/>
            </a:solidFill>
            <a:miter lim="800000"/>
            <a:headEnd/>
            <a:tailEnd/>
          </a:ln>
          <a:effectLst>
            <a:outerShdw dist="35921" dir="2700000" algn="ctr" rotWithShape="0">
              <a:schemeClr val="bg2"/>
            </a:outerShdw>
          </a:effectLst>
        </p:spPr>
        <p:txBody>
          <a:bodyPr wrap="none" lIns="92075" tIns="46038" rIns="92075" bIns="46038" anchor="ctr"/>
          <a:lstStyle/>
          <a:p>
            <a:pPr>
              <a:defRPr/>
            </a:pPr>
            <a:r>
              <a:rPr lang="zh-CN" altLang="en-US" b="1">
                <a:latin typeface="仿宋_GB2312" pitchFamily="49" charset="-122"/>
              </a:rPr>
              <a:t>海氏岗位贡献</a:t>
            </a:r>
          </a:p>
          <a:p>
            <a:pPr>
              <a:defRPr/>
            </a:pPr>
            <a:r>
              <a:rPr lang="zh-CN" altLang="en-US" b="1">
                <a:latin typeface="仿宋_GB2312" pitchFamily="49" charset="-122"/>
              </a:rPr>
              <a:t>平均数</a:t>
            </a:r>
          </a:p>
        </p:txBody>
      </p:sp>
      <p:sp>
        <p:nvSpPr>
          <p:cNvPr id="46091" name="Rectangle 11"/>
          <p:cNvSpPr>
            <a:spLocks noChangeArrowheads="1"/>
          </p:cNvSpPr>
          <p:nvPr/>
        </p:nvSpPr>
        <p:spPr bwMode="auto">
          <a:xfrm>
            <a:off x="5519738" y="1900238"/>
            <a:ext cx="1439862" cy="533400"/>
          </a:xfrm>
          <a:prstGeom prst="rect">
            <a:avLst/>
          </a:prstGeom>
          <a:solidFill>
            <a:schemeClr val="hlink"/>
          </a:solidFill>
          <a:ln w="9525">
            <a:solidFill>
              <a:schemeClr val="tx2"/>
            </a:solidFill>
            <a:miter lim="800000"/>
            <a:headEnd/>
            <a:tailEnd/>
          </a:ln>
          <a:effectLst>
            <a:outerShdw dist="35921" dir="2700000" algn="ctr" rotWithShape="0">
              <a:schemeClr val="bg2"/>
            </a:outerShdw>
          </a:effectLst>
        </p:spPr>
        <p:txBody>
          <a:bodyPr lIns="92075" tIns="46038" rIns="92075" bIns="46038" anchor="ctr"/>
          <a:lstStyle/>
          <a:p>
            <a:pPr>
              <a:defRPr/>
            </a:pPr>
            <a:r>
              <a:rPr lang="zh-CN" altLang="en-US" b="1">
                <a:latin typeface="仿宋_GB2312" pitchFamily="49" charset="-122"/>
              </a:rPr>
              <a:t>各层级之间持股比例</a:t>
            </a:r>
          </a:p>
        </p:txBody>
      </p:sp>
      <p:sp>
        <p:nvSpPr>
          <p:cNvPr id="21510" name="Rectangle 12"/>
          <p:cNvSpPr>
            <a:spLocks noChangeArrowheads="1"/>
          </p:cNvSpPr>
          <p:nvPr/>
        </p:nvSpPr>
        <p:spPr bwMode="auto">
          <a:xfrm>
            <a:off x="2205038" y="2586038"/>
            <a:ext cx="1506537" cy="441325"/>
          </a:xfrm>
          <a:prstGeom prst="rect">
            <a:avLst/>
          </a:prstGeom>
          <a:solidFill>
            <a:srgbClr val="FFFF99"/>
          </a:solidFill>
          <a:ln w="9525">
            <a:solidFill>
              <a:schemeClr val="tx2"/>
            </a:solidFill>
            <a:miter lim="800000"/>
            <a:headEnd/>
            <a:tailEnd/>
          </a:ln>
        </p:spPr>
        <p:txBody>
          <a:bodyPr wrap="none" lIns="92075" tIns="46038" rIns="92075" bIns="46038" anchor="ctr"/>
          <a:lstStyle/>
          <a:p>
            <a:r>
              <a:rPr lang="zh-CN" altLang="en-US" b="1">
                <a:latin typeface="仿宋_GB2312" pitchFamily="49" charset="-122"/>
              </a:rPr>
              <a:t>高层</a:t>
            </a:r>
            <a:r>
              <a:rPr lang="en-US" altLang="zh-CN" b="1">
                <a:latin typeface="仿宋_GB2312" pitchFamily="49" charset="-122"/>
              </a:rPr>
              <a:t>1</a:t>
            </a:r>
          </a:p>
        </p:txBody>
      </p:sp>
      <p:sp>
        <p:nvSpPr>
          <p:cNvPr id="21511" name="Rectangle 13"/>
          <p:cNvSpPr>
            <a:spLocks noChangeArrowheads="1"/>
          </p:cNvSpPr>
          <p:nvPr/>
        </p:nvSpPr>
        <p:spPr bwMode="auto">
          <a:xfrm>
            <a:off x="2205038" y="3028950"/>
            <a:ext cx="1506537" cy="442913"/>
          </a:xfrm>
          <a:prstGeom prst="rect">
            <a:avLst/>
          </a:prstGeom>
          <a:solidFill>
            <a:srgbClr val="FFFF99"/>
          </a:solidFill>
          <a:ln w="9525">
            <a:solidFill>
              <a:schemeClr val="tx2"/>
            </a:solidFill>
            <a:miter lim="800000"/>
            <a:headEnd/>
            <a:tailEnd/>
          </a:ln>
        </p:spPr>
        <p:txBody>
          <a:bodyPr wrap="none" lIns="92075" tIns="46038" rIns="92075" bIns="46038" anchor="ctr"/>
          <a:lstStyle/>
          <a:p>
            <a:r>
              <a:rPr lang="zh-CN" altLang="en-US" b="1">
                <a:latin typeface="仿宋_GB2312" pitchFamily="49" charset="-122"/>
              </a:rPr>
              <a:t>高层</a:t>
            </a:r>
            <a:r>
              <a:rPr lang="en-US" altLang="zh-CN" b="1">
                <a:latin typeface="仿宋_GB2312" pitchFamily="49" charset="-122"/>
              </a:rPr>
              <a:t>2</a:t>
            </a:r>
          </a:p>
        </p:txBody>
      </p:sp>
      <p:sp>
        <p:nvSpPr>
          <p:cNvPr id="21512" name="Rectangle 14"/>
          <p:cNvSpPr>
            <a:spLocks noChangeArrowheads="1"/>
          </p:cNvSpPr>
          <p:nvPr/>
        </p:nvSpPr>
        <p:spPr bwMode="auto">
          <a:xfrm>
            <a:off x="2205038" y="3468688"/>
            <a:ext cx="1506537" cy="442912"/>
          </a:xfrm>
          <a:prstGeom prst="rect">
            <a:avLst/>
          </a:prstGeom>
          <a:solidFill>
            <a:srgbClr val="FFFF99"/>
          </a:solidFill>
          <a:ln w="9525">
            <a:solidFill>
              <a:schemeClr val="tx2"/>
            </a:solidFill>
            <a:miter lim="800000"/>
            <a:headEnd/>
            <a:tailEnd/>
          </a:ln>
        </p:spPr>
        <p:txBody>
          <a:bodyPr wrap="none" lIns="92075" tIns="46038" rIns="92075" bIns="46038" anchor="ctr"/>
          <a:lstStyle/>
          <a:p>
            <a:r>
              <a:rPr lang="zh-CN" altLang="en-US" b="1">
                <a:latin typeface="仿宋_GB2312" pitchFamily="49" charset="-122"/>
              </a:rPr>
              <a:t>高层</a:t>
            </a:r>
            <a:r>
              <a:rPr lang="en-US" altLang="zh-CN" b="1">
                <a:latin typeface="仿宋_GB2312" pitchFamily="49" charset="-122"/>
              </a:rPr>
              <a:t>3</a:t>
            </a:r>
          </a:p>
        </p:txBody>
      </p:sp>
      <p:sp>
        <p:nvSpPr>
          <p:cNvPr id="21513" name="Rectangle 15"/>
          <p:cNvSpPr>
            <a:spLocks noChangeArrowheads="1"/>
          </p:cNvSpPr>
          <p:nvPr/>
        </p:nvSpPr>
        <p:spPr bwMode="auto">
          <a:xfrm>
            <a:off x="2205038" y="3911600"/>
            <a:ext cx="1506537" cy="441325"/>
          </a:xfrm>
          <a:prstGeom prst="rect">
            <a:avLst/>
          </a:prstGeom>
          <a:solidFill>
            <a:srgbClr val="66CCFF"/>
          </a:solidFill>
          <a:ln w="9525">
            <a:solidFill>
              <a:schemeClr val="tx2"/>
            </a:solidFill>
            <a:miter lim="800000"/>
            <a:headEnd/>
            <a:tailEnd/>
          </a:ln>
        </p:spPr>
        <p:txBody>
          <a:bodyPr wrap="none" lIns="92075" tIns="46038" rIns="92075" bIns="46038" anchor="ctr"/>
          <a:lstStyle/>
          <a:p>
            <a:r>
              <a:rPr lang="zh-CN" altLang="en-US" b="1">
                <a:latin typeface="仿宋_GB2312" pitchFamily="49" charset="-122"/>
              </a:rPr>
              <a:t>中层</a:t>
            </a:r>
            <a:r>
              <a:rPr lang="en-US" altLang="zh-CN" b="1">
                <a:latin typeface="仿宋_GB2312" pitchFamily="49" charset="-122"/>
              </a:rPr>
              <a:t>1</a:t>
            </a:r>
          </a:p>
        </p:txBody>
      </p:sp>
      <p:sp>
        <p:nvSpPr>
          <p:cNvPr id="21514" name="Rectangle 16"/>
          <p:cNvSpPr>
            <a:spLocks noChangeArrowheads="1"/>
          </p:cNvSpPr>
          <p:nvPr/>
        </p:nvSpPr>
        <p:spPr bwMode="auto">
          <a:xfrm>
            <a:off x="2205038" y="4330700"/>
            <a:ext cx="1506537" cy="441325"/>
          </a:xfrm>
          <a:prstGeom prst="rect">
            <a:avLst/>
          </a:prstGeom>
          <a:solidFill>
            <a:srgbClr val="66CCFF"/>
          </a:solidFill>
          <a:ln w="9525">
            <a:solidFill>
              <a:schemeClr val="tx2"/>
            </a:solidFill>
            <a:miter lim="800000"/>
            <a:headEnd/>
            <a:tailEnd/>
          </a:ln>
        </p:spPr>
        <p:txBody>
          <a:bodyPr wrap="none" lIns="92075" tIns="46038" rIns="92075" bIns="46038" anchor="ctr"/>
          <a:lstStyle/>
          <a:p>
            <a:r>
              <a:rPr lang="zh-CN" altLang="en-US" b="1">
                <a:latin typeface="仿宋_GB2312" pitchFamily="49" charset="-122"/>
              </a:rPr>
              <a:t>中层</a:t>
            </a:r>
            <a:r>
              <a:rPr lang="en-US" altLang="zh-CN" b="1">
                <a:latin typeface="仿宋_GB2312" pitchFamily="49" charset="-122"/>
              </a:rPr>
              <a:t>2</a:t>
            </a:r>
          </a:p>
        </p:txBody>
      </p:sp>
      <p:sp>
        <p:nvSpPr>
          <p:cNvPr id="21515" name="Rectangle 17"/>
          <p:cNvSpPr>
            <a:spLocks noChangeArrowheads="1"/>
          </p:cNvSpPr>
          <p:nvPr/>
        </p:nvSpPr>
        <p:spPr bwMode="auto">
          <a:xfrm>
            <a:off x="2205038" y="4762500"/>
            <a:ext cx="1506537" cy="441325"/>
          </a:xfrm>
          <a:prstGeom prst="rect">
            <a:avLst/>
          </a:prstGeom>
          <a:solidFill>
            <a:srgbClr val="66CCFF"/>
          </a:solidFill>
          <a:ln w="9525">
            <a:solidFill>
              <a:schemeClr val="tx2"/>
            </a:solidFill>
            <a:miter lim="800000"/>
            <a:headEnd/>
            <a:tailEnd/>
          </a:ln>
        </p:spPr>
        <p:txBody>
          <a:bodyPr wrap="none" lIns="92075" tIns="46038" rIns="92075" bIns="46038" anchor="ctr"/>
          <a:lstStyle/>
          <a:p>
            <a:r>
              <a:rPr lang="zh-CN" altLang="en-US" b="1">
                <a:latin typeface="仿宋_GB2312" pitchFamily="49" charset="-122"/>
              </a:rPr>
              <a:t>中层</a:t>
            </a:r>
            <a:r>
              <a:rPr lang="en-US" altLang="zh-CN" b="1">
                <a:latin typeface="仿宋_GB2312" pitchFamily="49" charset="-122"/>
              </a:rPr>
              <a:t>3</a:t>
            </a:r>
          </a:p>
        </p:txBody>
      </p:sp>
      <p:sp>
        <p:nvSpPr>
          <p:cNvPr id="21516" name="Rectangle 18"/>
          <p:cNvSpPr>
            <a:spLocks noChangeArrowheads="1"/>
          </p:cNvSpPr>
          <p:nvPr/>
        </p:nvSpPr>
        <p:spPr bwMode="auto">
          <a:xfrm>
            <a:off x="2205038" y="5195888"/>
            <a:ext cx="1506537" cy="441325"/>
          </a:xfrm>
          <a:prstGeom prst="rect">
            <a:avLst/>
          </a:prstGeom>
          <a:solidFill>
            <a:srgbClr val="C0C0C0"/>
          </a:solidFill>
          <a:ln w="9525">
            <a:solidFill>
              <a:schemeClr val="tx2"/>
            </a:solidFill>
            <a:miter lim="800000"/>
            <a:headEnd/>
            <a:tailEnd/>
          </a:ln>
        </p:spPr>
        <p:txBody>
          <a:bodyPr wrap="none" lIns="92075" tIns="46038" rIns="92075" bIns="46038" anchor="ctr"/>
          <a:lstStyle/>
          <a:p>
            <a:r>
              <a:rPr lang="zh-CN" altLang="en-US" b="1">
                <a:latin typeface="仿宋_GB2312" pitchFamily="49" charset="-122"/>
              </a:rPr>
              <a:t>员工层</a:t>
            </a:r>
            <a:r>
              <a:rPr lang="en-US" altLang="zh-CN" b="1">
                <a:latin typeface="仿宋_GB2312" pitchFamily="49" charset="-122"/>
              </a:rPr>
              <a:t>1</a:t>
            </a:r>
          </a:p>
        </p:txBody>
      </p:sp>
      <p:sp>
        <p:nvSpPr>
          <p:cNvPr id="21517" name="Rectangle 19"/>
          <p:cNvSpPr>
            <a:spLocks noChangeArrowheads="1"/>
          </p:cNvSpPr>
          <p:nvPr/>
        </p:nvSpPr>
        <p:spPr bwMode="auto">
          <a:xfrm>
            <a:off x="2205038" y="5637213"/>
            <a:ext cx="1506537" cy="441325"/>
          </a:xfrm>
          <a:prstGeom prst="rect">
            <a:avLst/>
          </a:prstGeom>
          <a:solidFill>
            <a:srgbClr val="C0C0C0"/>
          </a:solidFill>
          <a:ln w="9525">
            <a:solidFill>
              <a:schemeClr val="tx2"/>
            </a:solidFill>
            <a:miter lim="800000"/>
            <a:headEnd/>
            <a:tailEnd/>
          </a:ln>
        </p:spPr>
        <p:txBody>
          <a:bodyPr wrap="none" lIns="92075" tIns="46038" rIns="92075" bIns="46038" anchor="ctr"/>
          <a:lstStyle/>
          <a:p>
            <a:r>
              <a:rPr lang="zh-CN" altLang="en-US" b="1">
                <a:latin typeface="仿宋_GB2312" pitchFamily="49" charset="-122"/>
              </a:rPr>
              <a:t>员工层</a:t>
            </a:r>
            <a:r>
              <a:rPr lang="en-US" altLang="zh-CN" b="1">
                <a:latin typeface="仿宋_GB2312" pitchFamily="49" charset="-122"/>
              </a:rPr>
              <a:t>2</a:t>
            </a:r>
          </a:p>
        </p:txBody>
      </p:sp>
      <p:sp>
        <p:nvSpPr>
          <p:cNvPr id="21518" name="Rectangle 20"/>
          <p:cNvSpPr>
            <a:spLocks noChangeArrowheads="1"/>
          </p:cNvSpPr>
          <p:nvPr/>
        </p:nvSpPr>
        <p:spPr bwMode="auto">
          <a:xfrm>
            <a:off x="3917950" y="2586038"/>
            <a:ext cx="1409700" cy="441325"/>
          </a:xfrm>
          <a:prstGeom prst="rect">
            <a:avLst/>
          </a:prstGeom>
          <a:solidFill>
            <a:srgbClr val="FFFF99"/>
          </a:solidFill>
          <a:ln w="9525">
            <a:solidFill>
              <a:schemeClr val="tx2"/>
            </a:solidFill>
            <a:miter lim="800000"/>
            <a:headEnd/>
            <a:tailEnd/>
          </a:ln>
        </p:spPr>
        <p:txBody>
          <a:bodyPr wrap="none" lIns="92075" tIns="46038" rIns="92075" bIns="46038" anchor="ctr"/>
          <a:lstStyle/>
          <a:p>
            <a:r>
              <a:rPr lang="en-US" altLang="zh-CN" b="1">
                <a:latin typeface="仿宋_GB2312" pitchFamily="49" charset="-122"/>
              </a:rPr>
              <a:t>a1</a:t>
            </a:r>
          </a:p>
        </p:txBody>
      </p:sp>
      <p:sp>
        <p:nvSpPr>
          <p:cNvPr id="21519" name="Rectangle 21"/>
          <p:cNvSpPr>
            <a:spLocks noChangeArrowheads="1"/>
          </p:cNvSpPr>
          <p:nvPr/>
        </p:nvSpPr>
        <p:spPr bwMode="auto">
          <a:xfrm>
            <a:off x="3917950" y="3028950"/>
            <a:ext cx="1409700" cy="442913"/>
          </a:xfrm>
          <a:prstGeom prst="rect">
            <a:avLst/>
          </a:prstGeom>
          <a:solidFill>
            <a:srgbClr val="FFFF99"/>
          </a:solidFill>
          <a:ln w="9525">
            <a:solidFill>
              <a:schemeClr val="tx2"/>
            </a:solidFill>
            <a:miter lim="800000"/>
            <a:headEnd/>
            <a:tailEnd/>
          </a:ln>
        </p:spPr>
        <p:txBody>
          <a:bodyPr wrap="none" lIns="92075" tIns="46038" rIns="92075" bIns="46038" anchor="ctr"/>
          <a:lstStyle/>
          <a:p>
            <a:r>
              <a:rPr lang="en-US" altLang="zh-CN" b="1">
                <a:latin typeface="仿宋_GB2312" pitchFamily="49" charset="-122"/>
              </a:rPr>
              <a:t>a2</a:t>
            </a:r>
          </a:p>
        </p:txBody>
      </p:sp>
      <p:sp>
        <p:nvSpPr>
          <p:cNvPr id="21520" name="Rectangle 22"/>
          <p:cNvSpPr>
            <a:spLocks noChangeArrowheads="1"/>
          </p:cNvSpPr>
          <p:nvPr/>
        </p:nvSpPr>
        <p:spPr bwMode="auto">
          <a:xfrm>
            <a:off x="3917950" y="3468688"/>
            <a:ext cx="1409700" cy="442912"/>
          </a:xfrm>
          <a:prstGeom prst="rect">
            <a:avLst/>
          </a:prstGeom>
          <a:solidFill>
            <a:srgbClr val="FFFF99"/>
          </a:solidFill>
          <a:ln w="9525">
            <a:solidFill>
              <a:schemeClr val="tx2"/>
            </a:solidFill>
            <a:miter lim="800000"/>
            <a:headEnd/>
            <a:tailEnd/>
          </a:ln>
        </p:spPr>
        <p:txBody>
          <a:bodyPr wrap="none" lIns="92075" tIns="46038" rIns="92075" bIns="46038" anchor="ctr"/>
          <a:lstStyle/>
          <a:p>
            <a:r>
              <a:rPr lang="en-US" altLang="zh-CN" b="1"/>
              <a:t>…</a:t>
            </a:r>
            <a:endParaRPr lang="en-US" altLang="zh-CN" b="1">
              <a:latin typeface="仿宋_GB2312" pitchFamily="49" charset="-122"/>
            </a:endParaRPr>
          </a:p>
        </p:txBody>
      </p:sp>
      <p:sp>
        <p:nvSpPr>
          <p:cNvPr id="21521" name="Rectangle 23"/>
          <p:cNvSpPr>
            <a:spLocks noChangeArrowheads="1"/>
          </p:cNvSpPr>
          <p:nvPr/>
        </p:nvSpPr>
        <p:spPr bwMode="auto">
          <a:xfrm>
            <a:off x="3917950" y="3911600"/>
            <a:ext cx="1409700" cy="441325"/>
          </a:xfrm>
          <a:prstGeom prst="rect">
            <a:avLst/>
          </a:prstGeom>
          <a:solidFill>
            <a:srgbClr val="66CCFF"/>
          </a:solidFill>
          <a:ln w="9525">
            <a:solidFill>
              <a:schemeClr val="tx2"/>
            </a:solidFill>
            <a:miter lim="800000"/>
            <a:headEnd/>
            <a:tailEnd/>
          </a:ln>
        </p:spPr>
        <p:txBody>
          <a:bodyPr wrap="none" lIns="92075" tIns="46038" rIns="92075" bIns="46038" anchor="ctr"/>
          <a:lstStyle/>
          <a:p>
            <a:r>
              <a:rPr lang="en-US" altLang="zh-CN" b="1"/>
              <a:t>…</a:t>
            </a:r>
            <a:endParaRPr lang="en-US" altLang="zh-CN" b="1">
              <a:latin typeface="仿宋_GB2312" pitchFamily="49" charset="-122"/>
            </a:endParaRPr>
          </a:p>
        </p:txBody>
      </p:sp>
      <p:sp>
        <p:nvSpPr>
          <p:cNvPr id="21522" name="Rectangle 24"/>
          <p:cNvSpPr>
            <a:spLocks noChangeArrowheads="1"/>
          </p:cNvSpPr>
          <p:nvPr/>
        </p:nvSpPr>
        <p:spPr bwMode="auto">
          <a:xfrm>
            <a:off x="3917950" y="4330700"/>
            <a:ext cx="1409700" cy="441325"/>
          </a:xfrm>
          <a:prstGeom prst="rect">
            <a:avLst/>
          </a:prstGeom>
          <a:solidFill>
            <a:srgbClr val="66CCFF"/>
          </a:solidFill>
          <a:ln w="9525">
            <a:solidFill>
              <a:schemeClr val="tx2"/>
            </a:solidFill>
            <a:miter lim="800000"/>
            <a:headEnd/>
            <a:tailEnd/>
          </a:ln>
        </p:spPr>
        <p:txBody>
          <a:bodyPr wrap="none" lIns="92075" tIns="46038" rIns="92075" bIns="46038" anchor="ctr"/>
          <a:lstStyle/>
          <a:p>
            <a:r>
              <a:rPr lang="en-US" altLang="zh-CN" b="1"/>
              <a:t>…</a:t>
            </a:r>
            <a:endParaRPr lang="en-US" altLang="zh-CN" b="1">
              <a:latin typeface="仿宋_GB2312" pitchFamily="49" charset="-122"/>
            </a:endParaRPr>
          </a:p>
        </p:txBody>
      </p:sp>
      <p:sp>
        <p:nvSpPr>
          <p:cNvPr id="21523" name="Rectangle 25"/>
          <p:cNvSpPr>
            <a:spLocks noChangeArrowheads="1"/>
          </p:cNvSpPr>
          <p:nvPr/>
        </p:nvSpPr>
        <p:spPr bwMode="auto">
          <a:xfrm>
            <a:off x="3917950" y="4762500"/>
            <a:ext cx="1409700" cy="441325"/>
          </a:xfrm>
          <a:prstGeom prst="rect">
            <a:avLst/>
          </a:prstGeom>
          <a:solidFill>
            <a:srgbClr val="66CCFF"/>
          </a:solidFill>
          <a:ln w="9525">
            <a:solidFill>
              <a:schemeClr val="tx2"/>
            </a:solidFill>
            <a:miter lim="800000"/>
            <a:headEnd/>
            <a:tailEnd/>
          </a:ln>
        </p:spPr>
        <p:txBody>
          <a:bodyPr wrap="none" lIns="92075" tIns="46038" rIns="92075" bIns="46038" anchor="ctr"/>
          <a:lstStyle/>
          <a:p>
            <a:r>
              <a:rPr lang="en-US" altLang="zh-CN" b="1"/>
              <a:t>…</a:t>
            </a:r>
            <a:endParaRPr lang="en-US" altLang="zh-CN" b="1">
              <a:latin typeface="仿宋_GB2312" pitchFamily="49" charset="-122"/>
            </a:endParaRPr>
          </a:p>
        </p:txBody>
      </p:sp>
      <p:sp>
        <p:nvSpPr>
          <p:cNvPr id="21524" name="Rectangle 26"/>
          <p:cNvSpPr>
            <a:spLocks noChangeArrowheads="1"/>
          </p:cNvSpPr>
          <p:nvPr/>
        </p:nvSpPr>
        <p:spPr bwMode="auto">
          <a:xfrm>
            <a:off x="3917950" y="5195888"/>
            <a:ext cx="1409700" cy="441325"/>
          </a:xfrm>
          <a:prstGeom prst="rect">
            <a:avLst/>
          </a:prstGeom>
          <a:solidFill>
            <a:srgbClr val="C0C0C0"/>
          </a:solidFill>
          <a:ln w="9525">
            <a:solidFill>
              <a:schemeClr val="tx2"/>
            </a:solidFill>
            <a:miter lim="800000"/>
            <a:headEnd/>
            <a:tailEnd/>
          </a:ln>
        </p:spPr>
        <p:txBody>
          <a:bodyPr wrap="none" lIns="92075" tIns="46038" rIns="92075" bIns="46038" anchor="ctr"/>
          <a:lstStyle/>
          <a:p>
            <a:r>
              <a:rPr lang="en-US" altLang="zh-CN" b="1"/>
              <a:t>…</a:t>
            </a:r>
            <a:endParaRPr lang="en-US" altLang="zh-CN" b="1">
              <a:latin typeface="仿宋_GB2312" pitchFamily="49" charset="-122"/>
            </a:endParaRPr>
          </a:p>
        </p:txBody>
      </p:sp>
      <p:sp>
        <p:nvSpPr>
          <p:cNvPr id="21525" name="Rectangle 27"/>
          <p:cNvSpPr>
            <a:spLocks noChangeArrowheads="1"/>
          </p:cNvSpPr>
          <p:nvPr/>
        </p:nvSpPr>
        <p:spPr bwMode="auto">
          <a:xfrm>
            <a:off x="3917950" y="5588000"/>
            <a:ext cx="1409700" cy="473075"/>
          </a:xfrm>
          <a:prstGeom prst="rect">
            <a:avLst/>
          </a:prstGeom>
          <a:solidFill>
            <a:srgbClr val="C0C0C0"/>
          </a:solidFill>
          <a:ln w="9525">
            <a:solidFill>
              <a:schemeClr val="tx2"/>
            </a:solidFill>
            <a:miter lim="800000"/>
            <a:headEnd/>
            <a:tailEnd/>
          </a:ln>
        </p:spPr>
        <p:txBody>
          <a:bodyPr wrap="none" lIns="92075" tIns="46038" rIns="92075" bIns="46038" anchor="ctr"/>
          <a:lstStyle/>
          <a:p>
            <a:r>
              <a:rPr lang="en-US" altLang="zh-CN" b="1">
                <a:latin typeface="仿宋_GB2312" pitchFamily="49" charset="-122"/>
              </a:rPr>
              <a:t>a8</a:t>
            </a:r>
          </a:p>
        </p:txBody>
      </p:sp>
      <p:sp>
        <p:nvSpPr>
          <p:cNvPr id="21526" name="Rectangle 28"/>
          <p:cNvSpPr>
            <a:spLocks noChangeArrowheads="1"/>
          </p:cNvSpPr>
          <p:nvPr/>
        </p:nvSpPr>
        <p:spPr bwMode="auto">
          <a:xfrm>
            <a:off x="5524500" y="2586038"/>
            <a:ext cx="1409700" cy="441325"/>
          </a:xfrm>
          <a:prstGeom prst="rect">
            <a:avLst/>
          </a:prstGeom>
          <a:solidFill>
            <a:srgbClr val="FFFF99"/>
          </a:solidFill>
          <a:ln w="9525">
            <a:solidFill>
              <a:schemeClr val="tx2"/>
            </a:solidFill>
            <a:miter lim="800000"/>
            <a:headEnd/>
            <a:tailEnd/>
          </a:ln>
        </p:spPr>
        <p:txBody>
          <a:bodyPr wrap="none" lIns="92075" tIns="46038" rIns="92075" bIns="46038" anchor="ctr"/>
          <a:lstStyle/>
          <a:p>
            <a:r>
              <a:rPr lang="en-US" altLang="zh-CN" b="1">
                <a:latin typeface="仿宋_GB2312" pitchFamily="49" charset="-122"/>
              </a:rPr>
              <a:t>b1</a:t>
            </a:r>
          </a:p>
        </p:txBody>
      </p:sp>
      <p:sp>
        <p:nvSpPr>
          <p:cNvPr id="21527" name="Rectangle 29"/>
          <p:cNvSpPr>
            <a:spLocks noChangeArrowheads="1"/>
          </p:cNvSpPr>
          <p:nvPr/>
        </p:nvSpPr>
        <p:spPr bwMode="auto">
          <a:xfrm>
            <a:off x="5524500" y="3028950"/>
            <a:ext cx="1409700" cy="442913"/>
          </a:xfrm>
          <a:prstGeom prst="rect">
            <a:avLst/>
          </a:prstGeom>
          <a:solidFill>
            <a:srgbClr val="FFFF99"/>
          </a:solidFill>
          <a:ln w="9525">
            <a:solidFill>
              <a:schemeClr val="tx2"/>
            </a:solidFill>
            <a:miter lim="800000"/>
            <a:headEnd/>
            <a:tailEnd/>
          </a:ln>
        </p:spPr>
        <p:txBody>
          <a:bodyPr wrap="none" lIns="92075" tIns="46038" rIns="92075" bIns="46038" anchor="ctr"/>
          <a:lstStyle/>
          <a:p>
            <a:r>
              <a:rPr lang="en-US" altLang="zh-CN" b="1">
                <a:latin typeface="仿宋_GB2312" pitchFamily="49" charset="-122"/>
              </a:rPr>
              <a:t>b2</a:t>
            </a:r>
          </a:p>
        </p:txBody>
      </p:sp>
      <p:sp>
        <p:nvSpPr>
          <p:cNvPr id="21528" name="Rectangle 30"/>
          <p:cNvSpPr>
            <a:spLocks noChangeArrowheads="1"/>
          </p:cNvSpPr>
          <p:nvPr/>
        </p:nvSpPr>
        <p:spPr bwMode="auto">
          <a:xfrm>
            <a:off x="5524500" y="3468688"/>
            <a:ext cx="1409700" cy="442912"/>
          </a:xfrm>
          <a:prstGeom prst="rect">
            <a:avLst/>
          </a:prstGeom>
          <a:solidFill>
            <a:srgbClr val="FFFF99"/>
          </a:solidFill>
          <a:ln w="9525">
            <a:solidFill>
              <a:schemeClr val="tx2"/>
            </a:solidFill>
            <a:miter lim="800000"/>
            <a:headEnd/>
            <a:tailEnd/>
          </a:ln>
        </p:spPr>
        <p:txBody>
          <a:bodyPr wrap="none" lIns="92075" tIns="46038" rIns="92075" bIns="46038" anchor="ctr"/>
          <a:lstStyle/>
          <a:p>
            <a:r>
              <a:rPr lang="en-US" altLang="zh-CN" b="1"/>
              <a:t>…</a:t>
            </a:r>
            <a:endParaRPr lang="en-US" altLang="zh-CN" b="1">
              <a:latin typeface="仿宋_GB2312" pitchFamily="49" charset="-122"/>
            </a:endParaRPr>
          </a:p>
        </p:txBody>
      </p:sp>
      <p:sp>
        <p:nvSpPr>
          <p:cNvPr id="21529" name="Rectangle 31"/>
          <p:cNvSpPr>
            <a:spLocks noChangeArrowheads="1"/>
          </p:cNvSpPr>
          <p:nvPr/>
        </p:nvSpPr>
        <p:spPr bwMode="auto">
          <a:xfrm>
            <a:off x="5524500" y="3911600"/>
            <a:ext cx="1409700" cy="441325"/>
          </a:xfrm>
          <a:prstGeom prst="rect">
            <a:avLst/>
          </a:prstGeom>
          <a:solidFill>
            <a:srgbClr val="66CCFF"/>
          </a:solidFill>
          <a:ln w="9525">
            <a:solidFill>
              <a:schemeClr val="tx2"/>
            </a:solidFill>
            <a:miter lim="800000"/>
            <a:headEnd/>
            <a:tailEnd/>
          </a:ln>
        </p:spPr>
        <p:txBody>
          <a:bodyPr wrap="none" lIns="92075" tIns="46038" rIns="92075" bIns="46038" anchor="ctr"/>
          <a:lstStyle/>
          <a:p>
            <a:r>
              <a:rPr lang="en-US" altLang="zh-CN" b="1"/>
              <a:t>…</a:t>
            </a:r>
            <a:endParaRPr lang="en-US" altLang="zh-CN" b="1">
              <a:latin typeface="仿宋_GB2312" pitchFamily="49" charset="-122"/>
            </a:endParaRPr>
          </a:p>
        </p:txBody>
      </p:sp>
      <p:sp>
        <p:nvSpPr>
          <p:cNvPr id="21530" name="Rectangle 32"/>
          <p:cNvSpPr>
            <a:spLocks noChangeArrowheads="1"/>
          </p:cNvSpPr>
          <p:nvPr/>
        </p:nvSpPr>
        <p:spPr bwMode="auto">
          <a:xfrm>
            <a:off x="5524500" y="4330700"/>
            <a:ext cx="1409700" cy="441325"/>
          </a:xfrm>
          <a:prstGeom prst="rect">
            <a:avLst/>
          </a:prstGeom>
          <a:solidFill>
            <a:srgbClr val="66CCFF"/>
          </a:solidFill>
          <a:ln w="9525">
            <a:solidFill>
              <a:schemeClr val="tx2"/>
            </a:solidFill>
            <a:miter lim="800000"/>
            <a:headEnd/>
            <a:tailEnd/>
          </a:ln>
        </p:spPr>
        <p:txBody>
          <a:bodyPr wrap="none" lIns="92075" tIns="46038" rIns="92075" bIns="46038" anchor="ctr"/>
          <a:lstStyle/>
          <a:p>
            <a:r>
              <a:rPr lang="en-US" altLang="zh-CN" b="1"/>
              <a:t>…</a:t>
            </a:r>
            <a:endParaRPr lang="en-US" altLang="zh-CN" b="1">
              <a:latin typeface="仿宋_GB2312" pitchFamily="49" charset="-122"/>
            </a:endParaRPr>
          </a:p>
        </p:txBody>
      </p:sp>
      <p:sp>
        <p:nvSpPr>
          <p:cNvPr id="21531" name="Rectangle 33"/>
          <p:cNvSpPr>
            <a:spLocks noChangeArrowheads="1"/>
          </p:cNvSpPr>
          <p:nvPr/>
        </p:nvSpPr>
        <p:spPr bwMode="auto">
          <a:xfrm>
            <a:off x="5524500" y="4762500"/>
            <a:ext cx="1409700" cy="441325"/>
          </a:xfrm>
          <a:prstGeom prst="rect">
            <a:avLst/>
          </a:prstGeom>
          <a:solidFill>
            <a:srgbClr val="66CCFF"/>
          </a:solidFill>
          <a:ln w="9525">
            <a:solidFill>
              <a:schemeClr val="tx2"/>
            </a:solidFill>
            <a:miter lim="800000"/>
            <a:headEnd/>
            <a:tailEnd/>
          </a:ln>
        </p:spPr>
        <p:txBody>
          <a:bodyPr wrap="none" lIns="92075" tIns="46038" rIns="92075" bIns="46038" anchor="ctr"/>
          <a:lstStyle/>
          <a:p>
            <a:r>
              <a:rPr lang="en-US" altLang="zh-CN" b="1"/>
              <a:t>…</a:t>
            </a:r>
            <a:endParaRPr lang="en-US" altLang="zh-CN" b="1">
              <a:latin typeface="仿宋_GB2312" pitchFamily="49" charset="-122"/>
            </a:endParaRPr>
          </a:p>
        </p:txBody>
      </p:sp>
      <p:sp>
        <p:nvSpPr>
          <p:cNvPr id="21532" name="Rectangle 34"/>
          <p:cNvSpPr>
            <a:spLocks noChangeArrowheads="1"/>
          </p:cNvSpPr>
          <p:nvPr/>
        </p:nvSpPr>
        <p:spPr bwMode="auto">
          <a:xfrm>
            <a:off x="5524500" y="5195888"/>
            <a:ext cx="1409700" cy="441325"/>
          </a:xfrm>
          <a:prstGeom prst="rect">
            <a:avLst/>
          </a:prstGeom>
          <a:solidFill>
            <a:srgbClr val="C0C0C0"/>
          </a:solidFill>
          <a:ln w="9525">
            <a:solidFill>
              <a:schemeClr val="tx2"/>
            </a:solidFill>
            <a:miter lim="800000"/>
            <a:headEnd/>
            <a:tailEnd/>
          </a:ln>
        </p:spPr>
        <p:txBody>
          <a:bodyPr wrap="none" lIns="92075" tIns="46038" rIns="92075" bIns="46038" anchor="ctr"/>
          <a:lstStyle/>
          <a:p>
            <a:r>
              <a:rPr lang="en-US" altLang="zh-CN" b="1"/>
              <a:t>…</a:t>
            </a:r>
            <a:endParaRPr lang="en-US" altLang="zh-CN" b="1">
              <a:latin typeface="仿宋_GB2312" pitchFamily="49" charset="-122"/>
            </a:endParaRPr>
          </a:p>
        </p:txBody>
      </p:sp>
      <p:sp>
        <p:nvSpPr>
          <p:cNvPr id="21533" name="Rectangle 35"/>
          <p:cNvSpPr>
            <a:spLocks noChangeArrowheads="1"/>
          </p:cNvSpPr>
          <p:nvPr/>
        </p:nvSpPr>
        <p:spPr bwMode="auto">
          <a:xfrm>
            <a:off x="5524500" y="5588000"/>
            <a:ext cx="1409700" cy="473075"/>
          </a:xfrm>
          <a:prstGeom prst="rect">
            <a:avLst/>
          </a:prstGeom>
          <a:solidFill>
            <a:srgbClr val="C0C0C0"/>
          </a:solidFill>
          <a:ln w="9525">
            <a:solidFill>
              <a:schemeClr val="tx2"/>
            </a:solidFill>
            <a:miter lim="800000"/>
            <a:headEnd/>
            <a:tailEnd/>
          </a:ln>
        </p:spPr>
        <p:txBody>
          <a:bodyPr wrap="none" lIns="92075" tIns="46038" rIns="92075" bIns="46038" anchor="ctr"/>
          <a:lstStyle/>
          <a:p>
            <a:r>
              <a:rPr lang="en-US" altLang="zh-CN" b="1">
                <a:latin typeface="仿宋_GB2312" pitchFamily="49" charset="-122"/>
              </a:rPr>
              <a:t>b8</a:t>
            </a:r>
          </a:p>
        </p:txBody>
      </p:sp>
      <p:sp>
        <p:nvSpPr>
          <p:cNvPr id="46116" name="Rectangle 36"/>
          <p:cNvSpPr>
            <a:spLocks noChangeArrowheads="1"/>
          </p:cNvSpPr>
          <p:nvPr/>
        </p:nvSpPr>
        <p:spPr bwMode="auto">
          <a:xfrm>
            <a:off x="862013" y="1900238"/>
            <a:ext cx="1177925" cy="533400"/>
          </a:xfrm>
          <a:prstGeom prst="rect">
            <a:avLst/>
          </a:prstGeom>
          <a:solidFill>
            <a:schemeClr val="hlink"/>
          </a:solidFill>
          <a:ln w="9525">
            <a:solidFill>
              <a:schemeClr val="tx2"/>
            </a:solidFill>
            <a:miter lim="800000"/>
            <a:headEnd/>
            <a:tailEnd/>
          </a:ln>
          <a:effectLst>
            <a:outerShdw dist="35921" dir="2700000" algn="ctr" rotWithShape="0">
              <a:schemeClr val="bg2"/>
            </a:outerShdw>
          </a:effectLst>
        </p:spPr>
        <p:txBody>
          <a:bodyPr wrap="none" lIns="92075" tIns="46038" rIns="92075" bIns="46038" anchor="ctr"/>
          <a:lstStyle/>
          <a:p>
            <a:pPr>
              <a:defRPr/>
            </a:pPr>
            <a:r>
              <a:rPr lang="zh-CN" altLang="en-US" b="1">
                <a:latin typeface="仿宋_GB2312" pitchFamily="49" charset="-122"/>
              </a:rPr>
              <a:t>级别序列</a:t>
            </a:r>
          </a:p>
        </p:txBody>
      </p:sp>
      <p:sp>
        <p:nvSpPr>
          <p:cNvPr id="21535" name="Rectangle 37"/>
          <p:cNvSpPr>
            <a:spLocks noChangeArrowheads="1"/>
          </p:cNvSpPr>
          <p:nvPr/>
        </p:nvSpPr>
        <p:spPr bwMode="auto">
          <a:xfrm>
            <a:off x="857250" y="2586038"/>
            <a:ext cx="1165225" cy="441325"/>
          </a:xfrm>
          <a:prstGeom prst="rect">
            <a:avLst/>
          </a:prstGeom>
          <a:solidFill>
            <a:srgbClr val="FFFF99"/>
          </a:solidFill>
          <a:ln w="9525">
            <a:solidFill>
              <a:schemeClr val="tx2"/>
            </a:solidFill>
            <a:miter lim="800000"/>
            <a:headEnd/>
            <a:tailEnd/>
          </a:ln>
        </p:spPr>
        <p:txBody>
          <a:bodyPr wrap="none" lIns="92075" tIns="46038" rIns="92075" bIns="46038" anchor="ctr"/>
          <a:lstStyle/>
          <a:p>
            <a:r>
              <a:rPr lang="en-US" altLang="zh-CN" b="1">
                <a:latin typeface="仿宋_GB2312" pitchFamily="49" charset="-122"/>
              </a:rPr>
              <a:t>1</a:t>
            </a:r>
          </a:p>
        </p:txBody>
      </p:sp>
      <p:sp>
        <p:nvSpPr>
          <p:cNvPr id="21536" name="Rectangle 38"/>
          <p:cNvSpPr>
            <a:spLocks noChangeArrowheads="1"/>
          </p:cNvSpPr>
          <p:nvPr/>
        </p:nvSpPr>
        <p:spPr bwMode="auto">
          <a:xfrm>
            <a:off x="857250" y="3028950"/>
            <a:ext cx="1165225" cy="442913"/>
          </a:xfrm>
          <a:prstGeom prst="rect">
            <a:avLst/>
          </a:prstGeom>
          <a:solidFill>
            <a:srgbClr val="FFFF99"/>
          </a:solidFill>
          <a:ln w="9525">
            <a:solidFill>
              <a:schemeClr val="tx2"/>
            </a:solidFill>
            <a:miter lim="800000"/>
            <a:headEnd/>
            <a:tailEnd/>
          </a:ln>
        </p:spPr>
        <p:txBody>
          <a:bodyPr wrap="none" lIns="92075" tIns="46038" rIns="92075" bIns="46038" anchor="ctr"/>
          <a:lstStyle/>
          <a:p>
            <a:r>
              <a:rPr lang="en-US" altLang="zh-CN" b="1">
                <a:latin typeface="仿宋_GB2312" pitchFamily="49" charset="-122"/>
              </a:rPr>
              <a:t>2</a:t>
            </a:r>
          </a:p>
        </p:txBody>
      </p:sp>
      <p:sp>
        <p:nvSpPr>
          <p:cNvPr id="21537" name="Rectangle 39"/>
          <p:cNvSpPr>
            <a:spLocks noChangeArrowheads="1"/>
          </p:cNvSpPr>
          <p:nvPr/>
        </p:nvSpPr>
        <p:spPr bwMode="auto">
          <a:xfrm>
            <a:off x="857250" y="3468688"/>
            <a:ext cx="1165225" cy="442912"/>
          </a:xfrm>
          <a:prstGeom prst="rect">
            <a:avLst/>
          </a:prstGeom>
          <a:solidFill>
            <a:srgbClr val="FFFF99"/>
          </a:solidFill>
          <a:ln w="9525">
            <a:solidFill>
              <a:schemeClr val="tx2"/>
            </a:solidFill>
            <a:miter lim="800000"/>
            <a:headEnd/>
            <a:tailEnd/>
          </a:ln>
        </p:spPr>
        <p:txBody>
          <a:bodyPr wrap="none" lIns="92075" tIns="46038" rIns="92075" bIns="46038" anchor="ctr"/>
          <a:lstStyle/>
          <a:p>
            <a:r>
              <a:rPr lang="en-US" altLang="zh-CN" b="1">
                <a:latin typeface="仿宋_GB2312" pitchFamily="49" charset="-122"/>
              </a:rPr>
              <a:t>3</a:t>
            </a:r>
          </a:p>
        </p:txBody>
      </p:sp>
      <p:sp>
        <p:nvSpPr>
          <p:cNvPr id="21538" name="Rectangle 40"/>
          <p:cNvSpPr>
            <a:spLocks noChangeArrowheads="1"/>
          </p:cNvSpPr>
          <p:nvPr/>
        </p:nvSpPr>
        <p:spPr bwMode="auto">
          <a:xfrm>
            <a:off x="857250" y="3911600"/>
            <a:ext cx="1165225" cy="441325"/>
          </a:xfrm>
          <a:prstGeom prst="rect">
            <a:avLst/>
          </a:prstGeom>
          <a:solidFill>
            <a:srgbClr val="66CCFF"/>
          </a:solidFill>
          <a:ln w="9525">
            <a:solidFill>
              <a:schemeClr val="tx2"/>
            </a:solidFill>
            <a:miter lim="800000"/>
            <a:headEnd/>
            <a:tailEnd/>
          </a:ln>
        </p:spPr>
        <p:txBody>
          <a:bodyPr wrap="none" lIns="92075" tIns="46038" rIns="92075" bIns="46038" anchor="ctr"/>
          <a:lstStyle/>
          <a:p>
            <a:r>
              <a:rPr lang="en-US" altLang="zh-CN" b="1">
                <a:latin typeface="仿宋_GB2312" pitchFamily="49" charset="-122"/>
              </a:rPr>
              <a:t>4</a:t>
            </a:r>
          </a:p>
        </p:txBody>
      </p:sp>
      <p:sp>
        <p:nvSpPr>
          <p:cNvPr id="21539" name="Rectangle 41"/>
          <p:cNvSpPr>
            <a:spLocks noChangeArrowheads="1"/>
          </p:cNvSpPr>
          <p:nvPr/>
        </p:nvSpPr>
        <p:spPr bwMode="auto">
          <a:xfrm>
            <a:off x="857250" y="4330700"/>
            <a:ext cx="1165225" cy="441325"/>
          </a:xfrm>
          <a:prstGeom prst="rect">
            <a:avLst/>
          </a:prstGeom>
          <a:solidFill>
            <a:srgbClr val="66CCFF"/>
          </a:solidFill>
          <a:ln w="9525">
            <a:solidFill>
              <a:schemeClr val="tx2"/>
            </a:solidFill>
            <a:miter lim="800000"/>
            <a:headEnd/>
            <a:tailEnd/>
          </a:ln>
        </p:spPr>
        <p:txBody>
          <a:bodyPr wrap="none" lIns="92075" tIns="46038" rIns="92075" bIns="46038" anchor="ctr"/>
          <a:lstStyle/>
          <a:p>
            <a:r>
              <a:rPr lang="en-US" altLang="zh-CN" b="1">
                <a:latin typeface="仿宋_GB2312" pitchFamily="49" charset="-122"/>
              </a:rPr>
              <a:t>5</a:t>
            </a:r>
          </a:p>
        </p:txBody>
      </p:sp>
      <p:sp>
        <p:nvSpPr>
          <p:cNvPr id="21540" name="Rectangle 42"/>
          <p:cNvSpPr>
            <a:spLocks noChangeArrowheads="1"/>
          </p:cNvSpPr>
          <p:nvPr/>
        </p:nvSpPr>
        <p:spPr bwMode="auto">
          <a:xfrm>
            <a:off x="857250" y="4762500"/>
            <a:ext cx="1165225" cy="441325"/>
          </a:xfrm>
          <a:prstGeom prst="rect">
            <a:avLst/>
          </a:prstGeom>
          <a:solidFill>
            <a:srgbClr val="66CCFF"/>
          </a:solidFill>
          <a:ln w="9525">
            <a:solidFill>
              <a:schemeClr val="tx2"/>
            </a:solidFill>
            <a:miter lim="800000"/>
            <a:headEnd/>
            <a:tailEnd/>
          </a:ln>
        </p:spPr>
        <p:txBody>
          <a:bodyPr wrap="none" lIns="92075" tIns="46038" rIns="92075" bIns="46038" anchor="ctr"/>
          <a:lstStyle/>
          <a:p>
            <a:r>
              <a:rPr lang="en-US" altLang="zh-CN" b="1">
                <a:latin typeface="仿宋_GB2312" pitchFamily="49" charset="-122"/>
              </a:rPr>
              <a:t>6</a:t>
            </a:r>
          </a:p>
        </p:txBody>
      </p:sp>
      <p:sp>
        <p:nvSpPr>
          <p:cNvPr id="21541" name="Rectangle 43"/>
          <p:cNvSpPr>
            <a:spLocks noChangeArrowheads="1"/>
          </p:cNvSpPr>
          <p:nvPr/>
        </p:nvSpPr>
        <p:spPr bwMode="auto">
          <a:xfrm>
            <a:off x="857250" y="5195888"/>
            <a:ext cx="1165225" cy="441325"/>
          </a:xfrm>
          <a:prstGeom prst="rect">
            <a:avLst/>
          </a:prstGeom>
          <a:solidFill>
            <a:srgbClr val="C0C0C0"/>
          </a:solidFill>
          <a:ln w="9525">
            <a:solidFill>
              <a:schemeClr val="tx2"/>
            </a:solidFill>
            <a:miter lim="800000"/>
            <a:headEnd/>
            <a:tailEnd/>
          </a:ln>
        </p:spPr>
        <p:txBody>
          <a:bodyPr wrap="none" lIns="92075" tIns="46038" rIns="92075" bIns="46038" anchor="ctr"/>
          <a:lstStyle/>
          <a:p>
            <a:r>
              <a:rPr lang="en-US" altLang="zh-CN" b="1">
                <a:latin typeface="仿宋_GB2312" pitchFamily="49" charset="-122"/>
              </a:rPr>
              <a:t>7</a:t>
            </a:r>
          </a:p>
        </p:txBody>
      </p:sp>
      <p:sp>
        <p:nvSpPr>
          <p:cNvPr id="21542" name="Rectangle 44"/>
          <p:cNvSpPr>
            <a:spLocks noChangeArrowheads="1"/>
          </p:cNvSpPr>
          <p:nvPr/>
        </p:nvSpPr>
        <p:spPr bwMode="auto">
          <a:xfrm>
            <a:off x="857250" y="5637213"/>
            <a:ext cx="1165225" cy="441325"/>
          </a:xfrm>
          <a:prstGeom prst="rect">
            <a:avLst/>
          </a:prstGeom>
          <a:solidFill>
            <a:srgbClr val="C0C0C0"/>
          </a:solidFill>
          <a:ln w="9525">
            <a:solidFill>
              <a:schemeClr val="tx2"/>
            </a:solidFill>
            <a:miter lim="800000"/>
            <a:headEnd/>
            <a:tailEnd/>
          </a:ln>
        </p:spPr>
        <p:txBody>
          <a:bodyPr wrap="none" lIns="92075" tIns="46038" rIns="92075" bIns="46038" anchor="ctr"/>
          <a:lstStyle/>
          <a:p>
            <a:r>
              <a:rPr lang="en-US" altLang="zh-CN" b="1">
                <a:latin typeface="仿宋_GB2312" pitchFamily="49" charset="-122"/>
              </a:rPr>
              <a:t>8</a:t>
            </a:r>
          </a:p>
        </p:txBody>
      </p:sp>
      <p:sp>
        <p:nvSpPr>
          <p:cNvPr id="21543" name="Rectangle 46"/>
          <p:cNvSpPr>
            <a:spLocks noChangeArrowheads="1"/>
          </p:cNvSpPr>
          <p:nvPr/>
        </p:nvSpPr>
        <p:spPr bwMode="auto">
          <a:xfrm>
            <a:off x="7186613" y="2578100"/>
            <a:ext cx="1655762" cy="446088"/>
          </a:xfrm>
          <a:prstGeom prst="rect">
            <a:avLst/>
          </a:prstGeom>
          <a:solidFill>
            <a:srgbClr val="FFFF99"/>
          </a:solidFill>
          <a:ln w="9525">
            <a:solidFill>
              <a:schemeClr val="tx2"/>
            </a:solidFill>
            <a:miter lim="800000"/>
            <a:headEnd/>
            <a:tailEnd/>
          </a:ln>
        </p:spPr>
        <p:txBody>
          <a:bodyPr wrap="none" lIns="92075" tIns="46038" rIns="92075" bIns="46038" anchor="ctr"/>
          <a:lstStyle/>
          <a:p>
            <a:r>
              <a:rPr lang="en-US" altLang="zh-CN" b="1">
                <a:latin typeface="仿宋_GB2312" pitchFamily="49" charset="-122"/>
              </a:rPr>
              <a:t>c1</a:t>
            </a:r>
          </a:p>
        </p:txBody>
      </p:sp>
      <p:sp>
        <p:nvSpPr>
          <p:cNvPr id="21544" name="Rectangle 47"/>
          <p:cNvSpPr>
            <a:spLocks noChangeArrowheads="1"/>
          </p:cNvSpPr>
          <p:nvPr/>
        </p:nvSpPr>
        <p:spPr bwMode="auto">
          <a:xfrm>
            <a:off x="7186613" y="3025775"/>
            <a:ext cx="1655762" cy="444500"/>
          </a:xfrm>
          <a:prstGeom prst="rect">
            <a:avLst/>
          </a:prstGeom>
          <a:solidFill>
            <a:srgbClr val="FFFF99"/>
          </a:solidFill>
          <a:ln w="9525">
            <a:solidFill>
              <a:schemeClr val="tx2"/>
            </a:solidFill>
            <a:miter lim="800000"/>
            <a:headEnd/>
            <a:tailEnd/>
          </a:ln>
        </p:spPr>
        <p:txBody>
          <a:bodyPr wrap="none" lIns="92075" tIns="46038" rIns="92075" bIns="46038" anchor="ctr"/>
          <a:lstStyle/>
          <a:p>
            <a:r>
              <a:rPr lang="en-US" altLang="zh-CN" b="1">
                <a:latin typeface="仿宋_GB2312" pitchFamily="49" charset="-122"/>
              </a:rPr>
              <a:t>c2</a:t>
            </a:r>
          </a:p>
        </p:txBody>
      </p:sp>
      <p:sp>
        <p:nvSpPr>
          <p:cNvPr id="21545" name="Rectangle 48"/>
          <p:cNvSpPr>
            <a:spLocks noChangeArrowheads="1"/>
          </p:cNvSpPr>
          <p:nvPr/>
        </p:nvSpPr>
        <p:spPr bwMode="auto">
          <a:xfrm>
            <a:off x="7186613" y="3468688"/>
            <a:ext cx="1655762" cy="444500"/>
          </a:xfrm>
          <a:prstGeom prst="rect">
            <a:avLst/>
          </a:prstGeom>
          <a:solidFill>
            <a:srgbClr val="FFFF99"/>
          </a:solidFill>
          <a:ln w="9525">
            <a:solidFill>
              <a:schemeClr val="tx2"/>
            </a:solidFill>
            <a:miter lim="800000"/>
            <a:headEnd/>
            <a:tailEnd/>
          </a:ln>
        </p:spPr>
        <p:txBody>
          <a:bodyPr wrap="none" lIns="92075" tIns="46038" rIns="92075" bIns="46038" anchor="ctr"/>
          <a:lstStyle/>
          <a:p>
            <a:r>
              <a:rPr lang="en-US" altLang="zh-CN" b="1"/>
              <a:t>…</a:t>
            </a:r>
            <a:endParaRPr lang="en-US" altLang="zh-CN" b="1">
              <a:latin typeface="仿宋_GB2312" pitchFamily="49" charset="-122"/>
            </a:endParaRPr>
          </a:p>
        </p:txBody>
      </p:sp>
      <p:sp>
        <p:nvSpPr>
          <p:cNvPr id="21546" name="Rectangle 49"/>
          <p:cNvSpPr>
            <a:spLocks noChangeArrowheads="1"/>
          </p:cNvSpPr>
          <p:nvPr/>
        </p:nvSpPr>
        <p:spPr bwMode="auto">
          <a:xfrm>
            <a:off x="7186613" y="3913188"/>
            <a:ext cx="1655762" cy="444500"/>
          </a:xfrm>
          <a:prstGeom prst="rect">
            <a:avLst/>
          </a:prstGeom>
          <a:solidFill>
            <a:srgbClr val="66CCFF"/>
          </a:solidFill>
          <a:ln w="9525">
            <a:solidFill>
              <a:schemeClr val="tx2"/>
            </a:solidFill>
            <a:miter lim="800000"/>
            <a:headEnd/>
            <a:tailEnd/>
          </a:ln>
        </p:spPr>
        <p:txBody>
          <a:bodyPr wrap="none" lIns="92075" tIns="46038" rIns="92075" bIns="46038" anchor="ctr"/>
          <a:lstStyle/>
          <a:p>
            <a:r>
              <a:rPr lang="en-US" altLang="zh-CN" b="1"/>
              <a:t>…</a:t>
            </a:r>
            <a:endParaRPr lang="en-US" altLang="zh-CN" b="1">
              <a:latin typeface="仿宋_GB2312" pitchFamily="49" charset="-122"/>
            </a:endParaRPr>
          </a:p>
        </p:txBody>
      </p:sp>
      <p:sp>
        <p:nvSpPr>
          <p:cNvPr id="21547" name="Rectangle 50"/>
          <p:cNvSpPr>
            <a:spLocks noChangeArrowheads="1"/>
          </p:cNvSpPr>
          <p:nvPr/>
        </p:nvSpPr>
        <p:spPr bwMode="auto">
          <a:xfrm>
            <a:off x="7186613" y="4337050"/>
            <a:ext cx="1655762" cy="444500"/>
          </a:xfrm>
          <a:prstGeom prst="rect">
            <a:avLst/>
          </a:prstGeom>
          <a:solidFill>
            <a:srgbClr val="66CCFF"/>
          </a:solidFill>
          <a:ln w="9525">
            <a:solidFill>
              <a:schemeClr val="tx2"/>
            </a:solidFill>
            <a:miter lim="800000"/>
            <a:headEnd/>
            <a:tailEnd/>
          </a:ln>
        </p:spPr>
        <p:txBody>
          <a:bodyPr wrap="none" lIns="92075" tIns="46038" rIns="92075" bIns="46038" anchor="ctr"/>
          <a:lstStyle/>
          <a:p>
            <a:r>
              <a:rPr lang="en-US" altLang="zh-CN" b="1"/>
              <a:t>…</a:t>
            </a:r>
            <a:endParaRPr lang="en-US" altLang="zh-CN" b="1">
              <a:latin typeface="仿宋_GB2312" pitchFamily="49" charset="-122"/>
            </a:endParaRPr>
          </a:p>
        </p:txBody>
      </p:sp>
      <p:sp>
        <p:nvSpPr>
          <p:cNvPr id="21548" name="Rectangle 51"/>
          <p:cNvSpPr>
            <a:spLocks noChangeArrowheads="1"/>
          </p:cNvSpPr>
          <p:nvPr/>
        </p:nvSpPr>
        <p:spPr bwMode="auto">
          <a:xfrm>
            <a:off x="7186613" y="4772025"/>
            <a:ext cx="1655762" cy="444500"/>
          </a:xfrm>
          <a:prstGeom prst="rect">
            <a:avLst/>
          </a:prstGeom>
          <a:solidFill>
            <a:srgbClr val="66CCFF"/>
          </a:solidFill>
          <a:ln w="9525">
            <a:solidFill>
              <a:schemeClr val="tx2"/>
            </a:solidFill>
            <a:miter lim="800000"/>
            <a:headEnd/>
            <a:tailEnd/>
          </a:ln>
        </p:spPr>
        <p:txBody>
          <a:bodyPr wrap="none" lIns="92075" tIns="46038" rIns="92075" bIns="46038" anchor="ctr"/>
          <a:lstStyle/>
          <a:p>
            <a:r>
              <a:rPr lang="en-US" altLang="zh-CN" b="1"/>
              <a:t>…</a:t>
            </a:r>
            <a:endParaRPr lang="en-US" altLang="zh-CN" b="1">
              <a:latin typeface="仿宋_GB2312" pitchFamily="49" charset="-122"/>
            </a:endParaRPr>
          </a:p>
        </p:txBody>
      </p:sp>
      <p:sp>
        <p:nvSpPr>
          <p:cNvPr id="21549" name="Rectangle 52"/>
          <p:cNvSpPr>
            <a:spLocks noChangeArrowheads="1"/>
          </p:cNvSpPr>
          <p:nvPr/>
        </p:nvSpPr>
        <p:spPr bwMode="auto">
          <a:xfrm>
            <a:off x="7186613" y="5221288"/>
            <a:ext cx="1655762" cy="444500"/>
          </a:xfrm>
          <a:prstGeom prst="rect">
            <a:avLst/>
          </a:prstGeom>
          <a:solidFill>
            <a:srgbClr val="C0C0C0"/>
          </a:solidFill>
          <a:ln w="9525">
            <a:solidFill>
              <a:schemeClr val="tx2"/>
            </a:solidFill>
            <a:miter lim="800000"/>
            <a:headEnd/>
            <a:tailEnd/>
          </a:ln>
        </p:spPr>
        <p:txBody>
          <a:bodyPr wrap="none" lIns="92075" tIns="46038" rIns="92075" bIns="46038" anchor="ctr"/>
          <a:lstStyle/>
          <a:p>
            <a:r>
              <a:rPr lang="en-US" altLang="zh-CN" b="1"/>
              <a:t>…</a:t>
            </a:r>
            <a:endParaRPr lang="en-US" altLang="zh-CN" b="1">
              <a:latin typeface="仿宋_GB2312" pitchFamily="49" charset="-122"/>
            </a:endParaRPr>
          </a:p>
        </p:txBody>
      </p:sp>
      <p:sp>
        <p:nvSpPr>
          <p:cNvPr id="21550" name="Rectangle 53"/>
          <p:cNvSpPr>
            <a:spLocks noChangeArrowheads="1"/>
          </p:cNvSpPr>
          <p:nvPr/>
        </p:nvSpPr>
        <p:spPr bwMode="auto">
          <a:xfrm>
            <a:off x="7186613" y="5616575"/>
            <a:ext cx="1655762" cy="476250"/>
          </a:xfrm>
          <a:prstGeom prst="rect">
            <a:avLst/>
          </a:prstGeom>
          <a:solidFill>
            <a:srgbClr val="C0C0C0"/>
          </a:solidFill>
          <a:ln w="9525">
            <a:solidFill>
              <a:schemeClr val="tx2"/>
            </a:solidFill>
            <a:miter lim="800000"/>
            <a:headEnd/>
            <a:tailEnd/>
          </a:ln>
        </p:spPr>
        <p:txBody>
          <a:bodyPr wrap="none" lIns="92075" tIns="46038" rIns="92075" bIns="46038" anchor="ctr"/>
          <a:lstStyle/>
          <a:p>
            <a:r>
              <a:rPr lang="en-US" altLang="zh-CN" b="1">
                <a:latin typeface="仿宋_GB2312" pitchFamily="49" charset="-122"/>
              </a:rPr>
              <a:t>c8</a:t>
            </a:r>
          </a:p>
        </p:txBody>
      </p:sp>
      <p:sp>
        <p:nvSpPr>
          <p:cNvPr id="46135" name="Rectangle 55"/>
          <p:cNvSpPr>
            <a:spLocks noChangeArrowheads="1"/>
          </p:cNvSpPr>
          <p:nvPr/>
        </p:nvSpPr>
        <p:spPr bwMode="auto">
          <a:xfrm>
            <a:off x="7185025" y="1900238"/>
            <a:ext cx="1657350" cy="533400"/>
          </a:xfrm>
          <a:prstGeom prst="rect">
            <a:avLst/>
          </a:prstGeom>
          <a:solidFill>
            <a:schemeClr val="hlink"/>
          </a:solidFill>
          <a:ln w="9525">
            <a:solidFill>
              <a:schemeClr val="tx2"/>
            </a:solidFill>
            <a:miter lim="800000"/>
            <a:headEnd/>
            <a:tailEnd/>
          </a:ln>
          <a:effectLst>
            <a:outerShdw dist="35921" dir="2700000" algn="ctr" rotWithShape="0">
              <a:schemeClr val="bg2"/>
            </a:outerShdw>
          </a:effectLst>
        </p:spPr>
        <p:txBody>
          <a:bodyPr lIns="92075" tIns="46038" rIns="92075" bIns="46038" anchor="ctr"/>
          <a:lstStyle/>
          <a:p>
            <a:pPr>
              <a:defRPr/>
            </a:pPr>
            <a:r>
              <a:rPr lang="zh-CN" altLang="en-US" b="1">
                <a:latin typeface="仿宋_GB2312" pitchFamily="49" charset="-122"/>
              </a:rPr>
              <a:t>各层级持股数额（万股）</a:t>
            </a:r>
          </a:p>
        </p:txBody>
      </p:sp>
      <p:sp>
        <p:nvSpPr>
          <p:cNvPr id="21552" name="AutoShape 61"/>
          <p:cNvSpPr>
            <a:spLocks noChangeArrowheads="1"/>
          </p:cNvSpPr>
          <p:nvPr/>
        </p:nvSpPr>
        <p:spPr bwMode="auto">
          <a:xfrm rot="2013040">
            <a:off x="7596188" y="1196975"/>
            <a:ext cx="957262" cy="431800"/>
          </a:xfrm>
          <a:prstGeom prst="flowChartAlternateProcess">
            <a:avLst/>
          </a:prstGeom>
          <a:noFill/>
          <a:ln w="22225" algn="ctr">
            <a:solidFill>
              <a:srgbClr val="FF0000"/>
            </a:solidFill>
            <a:prstDash val="dash"/>
            <a:miter lim="800000"/>
            <a:headEnd/>
            <a:tailEnd/>
          </a:ln>
        </p:spPr>
        <p:txBody>
          <a:bodyPr wrap="none" anchor="ctr"/>
          <a:lstStyle/>
          <a:p>
            <a:r>
              <a:rPr kumimoji="0" lang="zh-CN" altLang="en-US" sz="2400" b="1">
                <a:solidFill>
                  <a:srgbClr val="FF3300"/>
                </a:solidFill>
                <a:latin typeface="Arial" pitchFamily="34" charset="0"/>
              </a:rPr>
              <a:t>示意</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15925" y="476250"/>
            <a:ext cx="9074150" cy="1081088"/>
          </a:xfrm>
          <a:noFill/>
        </p:spPr>
        <p:txBody>
          <a:bodyPr/>
          <a:lstStyle/>
          <a:p>
            <a:pPr eaLnBrk="1" hangingPunct="1"/>
            <a:r>
              <a:rPr lang="zh-CN" altLang="en-US" sz="2400" smtClean="0"/>
              <a:t>员工持股数量确定之后，新华信还将为集团公司制定员工股份的认购程序、员工的持股方式以及包括股份转让和回购在内的股权处理等事宜。</a:t>
            </a:r>
          </a:p>
        </p:txBody>
      </p:sp>
      <p:sp>
        <p:nvSpPr>
          <p:cNvPr id="22531" name="Rectangle 9"/>
          <p:cNvSpPr>
            <a:spLocks noChangeArrowheads="1"/>
          </p:cNvSpPr>
          <p:nvPr/>
        </p:nvSpPr>
        <p:spPr bwMode="auto">
          <a:xfrm>
            <a:off x="609600" y="1906588"/>
            <a:ext cx="2895600" cy="609600"/>
          </a:xfrm>
          <a:prstGeom prst="rect">
            <a:avLst/>
          </a:prstGeom>
          <a:solidFill>
            <a:schemeClr val="hlink"/>
          </a:solidFill>
          <a:ln w="9525">
            <a:solidFill>
              <a:schemeClr val="tx2"/>
            </a:solidFill>
            <a:miter lim="800000"/>
            <a:headEnd/>
            <a:tailEnd/>
          </a:ln>
        </p:spPr>
        <p:txBody>
          <a:bodyPr wrap="none" lIns="92075" tIns="46038" rIns="92075" bIns="46038" anchor="ctr"/>
          <a:lstStyle/>
          <a:p>
            <a:r>
              <a:rPr lang="zh-CN" altLang="en-US" b="1">
                <a:latin typeface="仿宋_GB2312" pitchFamily="49" charset="-122"/>
              </a:rPr>
              <a:t>股份认购</a:t>
            </a:r>
          </a:p>
        </p:txBody>
      </p:sp>
      <p:sp>
        <p:nvSpPr>
          <p:cNvPr id="22532" name="Rectangle 10"/>
          <p:cNvSpPr>
            <a:spLocks noChangeArrowheads="1"/>
          </p:cNvSpPr>
          <p:nvPr/>
        </p:nvSpPr>
        <p:spPr bwMode="auto">
          <a:xfrm>
            <a:off x="3962400" y="1484313"/>
            <a:ext cx="5022850" cy="1584325"/>
          </a:xfrm>
          <a:prstGeom prst="rect">
            <a:avLst/>
          </a:prstGeom>
          <a:noFill/>
          <a:ln w="9525">
            <a:solidFill>
              <a:schemeClr val="tx2"/>
            </a:solidFill>
            <a:miter lim="800000"/>
            <a:headEnd/>
            <a:tailEnd/>
          </a:ln>
        </p:spPr>
        <p:txBody>
          <a:bodyPr lIns="92075" tIns="46038" rIns="92075" bIns="46038" anchor="ctr"/>
          <a:lstStyle/>
          <a:p>
            <a:pPr algn="l" eaLnBrk="0" hangingPunct="0">
              <a:lnSpc>
                <a:spcPct val="120000"/>
              </a:lnSpc>
              <a:buFontTx/>
              <a:buChar char="•"/>
            </a:pPr>
            <a:r>
              <a:rPr lang="zh-CN" altLang="en-US">
                <a:latin typeface="仿宋_GB2312" pitchFamily="49" charset="-122"/>
              </a:rPr>
              <a:t>股份认购的价格；</a:t>
            </a:r>
          </a:p>
          <a:p>
            <a:pPr algn="l" eaLnBrk="0" hangingPunct="0">
              <a:lnSpc>
                <a:spcPct val="120000"/>
              </a:lnSpc>
              <a:buFontTx/>
              <a:buChar char="•"/>
            </a:pPr>
            <a:r>
              <a:rPr lang="zh-CN" altLang="en-US">
                <a:latin typeface="仿宋_GB2312" pitchFamily="49" charset="-122"/>
              </a:rPr>
              <a:t>股份认购的组织与管理；</a:t>
            </a:r>
          </a:p>
          <a:p>
            <a:pPr algn="l" eaLnBrk="0" hangingPunct="0">
              <a:lnSpc>
                <a:spcPct val="120000"/>
              </a:lnSpc>
              <a:buFontTx/>
              <a:buChar char="•"/>
            </a:pPr>
            <a:r>
              <a:rPr lang="zh-CN" altLang="en-US">
                <a:latin typeface="仿宋_GB2312" pitchFamily="49" charset="-122"/>
              </a:rPr>
              <a:t>股份认购协议书；</a:t>
            </a:r>
          </a:p>
          <a:p>
            <a:pPr algn="l" eaLnBrk="0" hangingPunct="0">
              <a:lnSpc>
                <a:spcPct val="120000"/>
              </a:lnSpc>
              <a:buFontTx/>
              <a:buChar char="•"/>
            </a:pPr>
            <a:r>
              <a:rPr lang="zh-CN" altLang="en-US">
                <a:latin typeface="仿宋_GB2312" pitchFamily="49" charset="-122"/>
              </a:rPr>
              <a:t>股份认购出资证明；</a:t>
            </a:r>
          </a:p>
          <a:p>
            <a:pPr algn="l" eaLnBrk="0" hangingPunct="0">
              <a:lnSpc>
                <a:spcPct val="120000"/>
              </a:lnSpc>
              <a:buFontTx/>
              <a:buChar char="•"/>
            </a:pPr>
            <a:r>
              <a:rPr lang="zh-CN" altLang="en-US">
                <a:latin typeface="仿宋_GB2312" pitchFamily="49" charset="-122"/>
              </a:rPr>
              <a:t>员工股权证明书；</a:t>
            </a:r>
          </a:p>
        </p:txBody>
      </p:sp>
      <p:sp>
        <p:nvSpPr>
          <p:cNvPr id="22533" name="Rectangle 11"/>
          <p:cNvSpPr>
            <a:spLocks noChangeArrowheads="1"/>
          </p:cNvSpPr>
          <p:nvPr/>
        </p:nvSpPr>
        <p:spPr bwMode="auto">
          <a:xfrm>
            <a:off x="609600" y="3573463"/>
            <a:ext cx="2895600" cy="609600"/>
          </a:xfrm>
          <a:prstGeom prst="rect">
            <a:avLst/>
          </a:prstGeom>
          <a:solidFill>
            <a:schemeClr val="hlink"/>
          </a:solidFill>
          <a:ln w="9525">
            <a:solidFill>
              <a:schemeClr val="tx2"/>
            </a:solidFill>
            <a:miter lim="800000"/>
            <a:headEnd/>
            <a:tailEnd/>
          </a:ln>
        </p:spPr>
        <p:txBody>
          <a:bodyPr wrap="none" lIns="92075" tIns="46038" rIns="92075" bIns="46038" anchor="ctr"/>
          <a:lstStyle/>
          <a:p>
            <a:r>
              <a:rPr lang="zh-CN" altLang="en-US" b="1">
                <a:latin typeface="仿宋_GB2312" pitchFamily="49" charset="-122"/>
              </a:rPr>
              <a:t>股份持有</a:t>
            </a:r>
          </a:p>
        </p:txBody>
      </p:sp>
      <p:sp>
        <p:nvSpPr>
          <p:cNvPr id="22534" name="Rectangle 12"/>
          <p:cNvSpPr>
            <a:spLocks noChangeArrowheads="1"/>
          </p:cNvSpPr>
          <p:nvPr/>
        </p:nvSpPr>
        <p:spPr bwMode="auto">
          <a:xfrm>
            <a:off x="3975100" y="3205163"/>
            <a:ext cx="5008563" cy="1376362"/>
          </a:xfrm>
          <a:prstGeom prst="rect">
            <a:avLst/>
          </a:prstGeom>
          <a:noFill/>
          <a:ln w="9525">
            <a:solidFill>
              <a:schemeClr val="tx2"/>
            </a:solidFill>
            <a:miter lim="800000"/>
            <a:headEnd/>
            <a:tailEnd/>
          </a:ln>
        </p:spPr>
        <p:txBody>
          <a:bodyPr wrap="none" lIns="92075" tIns="46038" rIns="92075" bIns="46038" anchor="ctr"/>
          <a:lstStyle/>
          <a:p>
            <a:pPr algn="l">
              <a:lnSpc>
                <a:spcPct val="170000"/>
              </a:lnSpc>
            </a:pPr>
            <a:r>
              <a:rPr lang="zh-CN" altLang="en-US">
                <a:latin typeface="仿宋_GB2312" pitchFamily="49" charset="-122"/>
              </a:rPr>
              <a:t>根据集团公司具体情况，选择以下三种股权持有方式：</a:t>
            </a:r>
          </a:p>
          <a:p>
            <a:pPr algn="l">
              <a:lnSpc>
                <a:spcPct val="120000"/>
              </a:lnSpc>
              <a:buFontTx/>
              <a:buChar char="•"/>
            </a:pPr>
            <a:r>
              <a:rPr lang="zh-CN" altLang="en-US">
                <a:latin typeface="仿宋_GB2312" pitchFamily="49" charset="-122"/>
              </a:rPr>
              <a:t>自然人身份持股；</a:t>
            </a:r>
          </a:p>
          <a:p>
            <a:pPr algn="l">
              <a:lnSpc>
                <a:spcPct val="120000"/>
              </a:lnSpc>
              <a:buFontTx/>
              <a:buChar char="•"/>
            </a:pPr>
            <a:r>
              <a:rPr lang="zh-CN" altLang="en-US">
                <a:latin typeface="仿宋_GB2312" pitchFamily="49" charset="-122"/>
              </a:rPr>
              <a:t>组成职工小组持股；</a:t>
            </a:r>
          </a:p>
          <a:p>
            <a:pPr algn="l">
              <a:lnSpc>
                <a:spcPct val="120000"/>
              </a:lnSpc>
              <a:buFontTx/>
              <a:buChar char="•"/>
            </a:pPr>
            <a:r>
              <a:rPr lang="zh-CN" altLang="en-US">
                <a:latin typeface="仿宋_GB2312" pitchFamily="49" charset="-122"/>
              </a:rPr>
              <a:t>信托公司代持；</a:t>
            </a:r>
          </a:p>
        </p:txBody>
      </p:sp>
      <p:sp>
        <p:nvSpPr>
          <p:cNvPr id="22535" name="Rectangle 13"/>
          <p:cNvSpPr>
            <a:spLocks noChangeArrowheads="1"/>
          </p:cNvSpPr>
          <p:nvPr/>
        </p:nvSpPr>
        <p:spPr bwMode="auto">
          <a:xfrm>
            <a:off x="609600" y="5267325"/>
            <a:ext cx="2895600" cy="609600"/>
          </a:xfrm>
          <a:prstGeom prst="rect">
            <a:avLst/>
          </a:prstGeom>
          <a:solidFill>
            <a:schemeClr val="hlink"/>
          </a:solidFill>
          <a:ln w="9525">
            <a:solidFill>
              <a:schemeClr val="tx2"/>
            </a:solidFill>
            <a:miter lim="800000"/>
            <a:headEnd/>
            <a:tailEnd/>
          </a:ln>
        </p:spPr>
        <p:txBody>
          <a:bodyPr wrap="none" lIns="92075" tIns="46038" rIns="92075" bIns="46038" anchor="ctr"/>
          <a:lstStyle/>
          <a:p>
            <a:r>
              <a:rPr lang="zh-CN" altLang="en-US" b="1"/>
              <a:t>股权处理</a:t>
            </a:r>
          </a:p>
        </p:txBody>
      </p:sp>
      <p:sp>
        <p:nvSpPr>
          <p:cNvPr id="22536" name="Rectangle 14"/>
          <p:cNvSpPr>
            <a:spLocks noChangeArrowheads="1"/>
          </p:cNvSpPr>
          <p:nvPr/>
        </p:nvSpPr>
        <p:spPr bwMode="auto">
          <a:xfrm>
            <a:off x="3962400" y="4805363"/>
            <a:ext cx="5022850" cy="1647825"/>
          </a:xfrm>
          <a:prstGeom prst="rect">
            <a:avLst/>
          </a:prstGeom>
          <a:noFill/>
          <a:ln w="9525">
            <a:solidFill>
              <a:schemeClr val="tx2"/>
            </a:solidFill>
            <a:miter lim="800000"/>
            <a:headEnd/>
            <a:tailEnd/>
          </a:ln>
        </p:spPr>
        <p:txBody>
          <a:bodyPr lIns="92075" tIns="46038" rIns="92075" bIns="46038" anchor="ctr"/>
          <a:lstStyle/>
          <a:p>
            <a:pPr algn="l">
              <a:lnSpc>
                <a:spcPct val="120000"/>
              </a:lnSpc>
              <a:buFontTx/>
              <a:buChar char="•"/>
            </a:pPr>
            <a:r>
              <a:rPr lang="zh-CN" altLang="en-US">
                <a:latin typeface="仿宋_GB2312" pitchFamily="49" charset="-122"/>
              </a:rPr>
              <a:t>员工股份的回购条件；</a:t>
            </a:r>
          </a:p>
          <a:p>
            <a:pPr algn="l">
              <a:lnSpc>
                <a:spcPct val="120000"/>
              </a:lnSpc>
              <a:buFontTx/>
              <a:buChar char="•"/>
            </a:pPr>
            <a:r>
              <a:rPr lang="zh-CN" altLang="en-US">
                <a:latin typeface="仿宋_GB2312" pitchFamily="49" charset="-122"/>
              </a:rPr>
              <a:t>员工股份的回购价格；</a:t>
            </a:r>
          </a:p>
          <a:p>
            <a:pPr algn="l">
              <a:lnSpc>
                <a:spcPct val="120000"/>
              </a:lnSpc>
              <a:buFontTx/>
              <a:buChar char="•"/>
            </a:pPr>
            <a:r>
              <a:rPr lang="zh-CN" altLang="en-US">
                <a:latin typeface="仿宋_GB2312" pitchFamily="49" charset="-122"/>
              </a:rPr>
              <a:t>员工股份的继承；</a:t>
            </a:r>
          </a:p>
          <a:p>
            <a:pPr algn="l">
              <a:lnSpc>
                <a:spcPct val="120000"/>
              </a:lnSpc>
              <a:buFontTx/>
              <a:buChar char="•"/>
            </a:pPr>
            <a:r>
              <a:rPr lang="zh-CN" altLang="en-US">
                <a:latin typeface="仿宋_GB2312" pitchFamily="49" charset="-122"/>
              </a:rPr>
              <a:t>员工股份的转让条件；</a:t>
            </a:r>
          </a:p>
          <a:p>
            <a:pPr algn="l">
              <a:lnSpc>
                <a:spcPct val="120000"/>
              </a:lnSpc>
              <a:buFontTx/>
              <a:buChar char="•"/>
            </a:pPr>
            <a:r>
              <a:rPr lang="zh-CN" altLang="en-US">
                <a:latin typeface="仿宋_GB2312" pitchFamily="49" charset="-122"/>
              </a:rPr>
              <a:t>员工股份的转让价格；</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15925" y="476250"/>
            <a:ext cx="9074150" cy="936625"/>
          </a:xfrm>
          <a:noFill/>
        </p:spPr>
        <p:txBody>
          <a:bodyPr/>
          <a:lstStyle/>
          <a:p>
            <a:pPr eaLnBrk="1" hangingPunct="1"/>
            <a:r>
              <a:rPr lang="zh-CN" altLang="en-US" sz="2400" smtClean="0"/>
              <a:t>在员工持股基础上，新华信建议对包括下属公司主要负责人在内的公司高管层根据对其考核指标的完成情况，建立额外的长期激励方案，以调动其积极性。</a:t>
            </a:r>
          </a:p>
        </p:txBody>
      </p:sp>
      <p:sp>
        <p:nvSpPr>
          <p:cNvPr id="23555" name="Oval 9"/>
          <p:cNvSpPr>
            <a:spLocks noChangeArrowheads="1"/>
          </p:cNvSpPr>
          <p:nvPr/>
        </p:nvSpPr>
        <p:spPr bwMode="auto">
          <a:xfrm>
            <a:off x="2978150" y="1990725"/>
            <a:ext cx="3959225" cy="3959225"/>
          </a:xfrm>
          <a:prstGeom prst="ellipse">
            <a:avLst/>
          </a:prstGeom>
          <a:solidFill>
            <a:srgbClr val="EAEAEA"/>
          </a:solidFill>
          <a:ln w="12700">
            <a:solidFill>
              <a:schemeClr val="tx1"/>
            </a:solidFill>
            <a:prstDash val="sysDot"/>
            <a:round/>
            <a:headEnd/>
            <a:tailEnd/>
          </a:ln>
        </p:spPr>
        <p:txBody>
          <a:bodyPr wrap="none" anchor="ctr"/>
          <a:lstStyle/>
          <a:p>
            <a:endParaRPr lang="zh-CN" altLang="en-US"/>
          </a:p>
        </p:txBody>
      </p:sp>
      <p:sp>
        <p:nvSpPr>
          <p:cNvPr id="23556" name="Rectangle 10"/>
          <p:cNvSpPr>
            <a:spLocks noChangeArrowheads="1"/>
          </p:cNvSpPr>
          <p:nvPr/>
        </p:nvSpPr>
        <p:spPr bwMode="auto">
          <a:xfrm>
            <a:off x="3587750" y="2901950"/>
            <a:ext cx="1447800" cy="609600"/>
          </a:xfrm>
          <a:prstGeom prst="rect">
            <a:avLst/>
          </a:prstGeom>
          <a:noFill/>
          <a:ln w="9525">
            <a:solidFill>
              <a:schemeClr val="tx1"/>
            </a:solidFill>
            <a:miter lim="800000"/>
            <a:headEnd/>
            <a:tailEnd/>
          </a:ln>
        </p:spPr>
        <p:txBody>
          <a:bodyPr wrap="none" anchor="ctr"/>
          <a:lstStyle/>
          <a:p>
            <a:r>
              <a:rPr lang="zh-CN" altLang="en-US" b="1">
                <a:latin typeface="仿宋_GB2312" pitchFamily="49" charset="-122"/>
              </a:rPr>
              <a:t>利润指标评价</a:t>
            </a:r>
          </a:p>
        </p:txBody>
      </p:sp>
      <p:sp>
        <p:nvSpPr>
          <p:cNvPr id="23557" name="Rectangle 11"/>
          <p:cNvSpPr>
            <a:spLocks noChangeArrowheads="1"/>
          </p:cNvSpPr>
          <p:nvPr/>
        </p:nvSpPr>
        <p:spPr bwMode="auto">
          <a:xfrm>
            <a:off x="3587750" y="3740150"/>
            <a:ext cx="1447800" cy="609600"/>
          </a:xfrm>
          <a:prstGeom prst="rect">
            <a:avLst/>
          </a:prstGeom>
          <a:noFill/>
          <a:ln w="9525">
            <a:solidFill>
              <a:schemeClr val="tx1"/>
            </a:solidFill>
            <a:miter lim="800000"/>
            <a:headEnd/>
            <a:tailEnd/>
          </a:ln>
        </p:spPr>
        <p:txBody>
          <a:bodyPr wrap="none" anchor="ctr"/>
          <a:lstStyle/>
          <a:p>
            <a:r>
              <a:rPr lang="zh-CN" altLang="en-US" b="1">
                <a:latin typeface="仿宋_GB2312" pitchFamily="49" charset="-122"/>
              </a:rPr>
              <a:t>市场指标评价</a:t>
            </a:r>
          </a:p>
        </p:txBody>
      </p:sp>
      <p:sp>
        <p:nvSpPr>
          <p:cNvPr id="23558" name="Rectangle 12"/>
          <p:cNvSpPr>
            <a:spLocks noChangeArrowheads="1"/>
          </p:cNvSpPr>
          <p:nvPr/>
        </p:nvSpPr>
        <p:spPr bwMode="auto">
          <a:xfrm>
            <a:off x="3587750" y="4578350"/>
            <a:ext cx="1447800" cy="609600"/>
          </a:xfrm>
          <a:prstGeom prst="rect">
            <a:avLst/>
          </a:prstGeom>
          <a:noFill/>
          <a:ln w="9525">
            <a:solidFill>
              <a:schemeClr val="tx1"/>
            </a:solidFill>
            <a:miter lim="800000"/>
            <a:headEnd/>
            <a:tailEnd/>
          </a:ln>
        </p:spPr>
        <p:txBody>
          <a:bodyPr wrap="none" anchor="ctr"/>
          <a:lstStyle/>
          <a:p>
            <a:r>
              <a:rPr lang="zh-CN" altLang="en-US" b="1">
                <a:latin typeface="仿宋_GB2312" pitchFamily="49" charset="-122"/>
              </a:rPr>
              <a:t>综合指标评价</a:t>
            </a:r>
          </a:p>
        </p:txBody>
      </p:sp>
      <p:sp>
        <p:nvSpPr>
          <p:cNvPr id="48141" name="Rectangle 13"/>
          <p:cNvSpPr>
            <a:spLocks noChangeArrowheads="1"/>
          </p:cNvSpPr>
          <p:nvPr/>
        </p:nvSpPr>
        <p:spPr bwMode="auto">
          <a:xfrm>
            <a:off x="920750" y="2825750"/>
            <a:ext cx="1524000" cy="609600"/>
          </a:xfrm>
          <a:prstGeom prst="rect">
            <a:avLst/>
          </a:prstGeom>
          <a:solidFill>
            <a:srgbClr val="EAEAEA"/>
          </a:solidFill>
          <a:ln w="9525">
            <a:solidFill>
              <a:schemeClr val="tx1"/>
            </a:solidFill>
            <a:miter lim="800000"/>
            <a:headEnd/>
            <a:tailEnd/>
          </a:ln>
          <a:effectLst>
            <a:outerShdw dist="107763" dir="2700000" algn="ctr" rotWithShape="0">
              <a:schemeClr val="bg2"/>
            </a:outerShdw>
          </a:effectLst>
        </p:spPr>
        <p:txBody>
          <a:bodyPr wrap="none" anchor="ctr"/>
          <a:lstStyle/>
          <a:p>
            <a:pPr>
              <a:defRPr/>
            </a:pPr>
            <a:r>
              <a:rPr lang="zh-CN" altLang="en-US" sz="1800" b="1">
                <a:latin typeface="仿宋_GB2312" pitchFamily="49" charset="-122"/>
              </a:rPr>
              <a:t>财务部门评价</a:t>
            </a:r>
          </a:p>
        </p:txBody>
      </p:sp>
      <p:sp>
        <p:nvSpPr>
          <p:cNvPr id="48142" name="Rectangle 14"/>
          <p:cNvSpPr>
            <a:spLocks noChangeArrowheads="1"/>
          </p:cNvSpPr>
          <p:nvPr/>
        </p:nvSpPr>
        <p:spPr bwMode="auto">
          <a:xfrm>
            <a:off x="920750" y="3663950"/>
            <a:ext cx="1524000" cy="609600"/>
          </a:xfrm>
          <a:prstGeom prst="rect">
            <a:avLst/>
          </a:prstGeom>
          <a:solidFill>
            <a:srgbClr val="EAEAEA"/>
          </a:solidFill>
          <a:ln w="9525">
            <a:solidFill>
              <a:schemeClr val="tx1"/>
            </a:solidFill>
            <a:miter lim="800000"/>
            <a:headEnd/>
            <a:tailEnd/>
          </a:ln>
          <a:effectLst>
            <a:outerShdw dist="107763" dir="2700000" algn="ctr" rotWithShape="0">
              <a:schemeClr val="bg2"/>
            </a:outerShdw>
          </a:effectLst>
        </p:spPr>
        <p:txBody>
          <a:bodyPr wrap="none" anchor="ctr"/>
          <a:lstStyle/>
          <a:p>
            <a:pPr>
              <a:defRPr/>
            </a:pPr>
            <a:r>
              <a:rPr lang="zh-CN" altLang="en-US" sz="1800" b="1">
                <a:latin typeface="仿宋_GB2312" pitchFamily="49" charset="-122"/>
              </a:rPr>
              <a:t>经管部门评价</a:t>
            </a:r>
          </a:p>
        </p:txBody>
      </p:sp>
      <p:sp>
        <p:nvSpPr>
          <p:cNvPr id="48143" name="Rectangle 15"/>
          <p:cNvSpPr>
            <a:spLocks noChangeArrowheads="1"/>
          </p:cNvSpPr>
          <p:nvPr/>
        </p:nvSpPr>
        <p:spPr bwMode="auto">
          <a:xfrm>
            <a:off x="920750" y="4502150"/>
            <a:ext cx="1524000" cy="609600"/>
          </a:xfrm>
          <a:prstGeom prst="rect">
            <a:avLst/>
          </a:prstGeom>
          <a:solidFill>
            <a:srgbClr val="EAEAEA"/>
          </a:solidFill>
          <a:ln w="9525">
            <a:solidFill>
              <a:schemeClr val="tx1"/>
            </a:solidFill>
            <a:miter lim="800000"/>
            <a:headEnd/>
            <a:tailEnd/>
          </a:ln>
          <a:effectLst>
            <a:outerShdw dist="107763" dir="2700000" algn="ctr" rotWithShape="0">
              <a:schemeClr val="bg2"/>
            </a:outerShdw>
          </a:effectLst>
        </p:spPr>
        <p:txBody>
          <a:bodyPr wrap="none" anchor="ctr"/>
          <a:lstStyle/>
          <a:p>
            <a:pPr>
              <a:defRPr/>
            </a:pPr>
            <a:r>
              <a:rPr lang="zh-CN" altLang="en-US" sz="1800" b="1">
                <a:latin typeface="仿宋_GB2312" pitchFamily="49" charset="-122"/>
              </a:rPr>
              <a:t>人力部门评价</a:t>
            </a:r>
          </a:p>
        </p:txBody>
      </p:sp>
      <p:sp>
        <p:nvSpPr>
          <p:cNvPr id="23562" name="Line 16"/>
          <p:cNvSpPr>
            <a:spLocks noChangeShapeType="1"/>
          </p:cNvSpPr>
          <p:nvPr/>
        </p:nvSpPr>
        <p:spPr bwMode="auto">
          <a:xfrm>
            <a:off x="2444750" y="3130550"/>
            <a:ext cx="762000" cy="0"/>
          </a:xfrm>
          <a:prstGeom prst="line">
            <a:avLst/>
          </a:prstGeom>
          <a:noFill/>
          <a:ln w="28575">
            <a:solidFill>
              <a:srgbClr val="6600CC"/>
            </a:solidFill>
            <a:round/>
            <a:headEnd/>
            <a:tailEnd type="triangle" w="med" len="med"/>
          </a:ln>
        </p:spPr>
        <p:txBody>
          <a:bodyPr wrap="none" anchor="ctr"/>
          <a:lstStyle/>
          <a:p>
            <a:endParaRPr lang="zh-CN" altLang="en-US"/>
          </a:p>
        </p:txBody>
      </p:sp>
      <p:sp>
        <p:nvSpPr>
          <p:cNvPr id="23563" name="Line 17"/>
          <p:cNvSpPr>
            <a:spLocks noChangeShapeType="1"/>
          </p:cNvSpPr>
          <p:nvPr/>
        </p:nvSpPr>
        <p:spPr bwMode="auto">
          <a:xfrm>
            <a:off x="2444750" y="3968750"/>
            <a:ext cx="533400" cy="0"/>
          </a:xfrm>
          <a:prstGeom prst="line">
            <a:avLst/>
          </a:prstGeom>
          <a:noFill/>
          <a:ln w="28575">
            <a:solidFill>
              <a:srgbClr val="6600CC"/>
            </a:solidFill>
            <a:round/>
            <a:headEnd/>
            <a:tailEnd type="triangle" w="med" len="med"/>
          </a:ln>
        </p:spPr>
        <p:txBody>
          <a:bodyPr wrap="none" anchor="ctr"/>
          <a:lstStyle/>
          <a:p>
            <a:endParaRPr lang="zh-CN" altLang="en-US"/>
          </a:p>
        </p:txBody>
      </p:sp>
      <p:sp>
        <p:nvSpPr>
          <p:cNvPr id="23564" name="Line 18"/>
          <p:cNvSpPr>
            <a:spLocks noChangeShapeType="1"/>
          </p:cNvSpPr>
          <p:nvPr/>
        </p:nvSpPr>
        <p:spPr bwMode="auto">
          <a:xfrm>
            <a:off x="2444750" y="4806950"/>
            <a:ext cx="762000" cy="0"/>
          </a:xfrm>
          <a:prstGeom prst="line">
            <a:avLst/>
          </a:prstGeom>
          <a:noFill/>
          <a:ln w="28575">
            <a:solidFill>
              <a:srgbClr val="6600CC"/>
            </a:solidFill>
            <a:round/>
            <a:headEnd/>
            <a:tailEnd type="triangle" w="med" len="med"/>
          </a:ln>
        </p:spPr>
        <p:txBody>
          <a:bodyPr wrap="none" anchor="ctr"/>
          <a:lstStyle/>
          <a:p>
            <a:endParaRPr lang="zh-CN" altLang="en-US"/>
          </a:p>
        </p:txBody>
      </p:sp>
      <p:sp>
        <p:nvSpPr>
          <p:cNvPr id="23565" name="Text Box 19"/>
          <p:cNvSpPr txBox="1">
            <a:spLocks noChangeArrowheads="1"/>
          </p:cNvSpPr>
          <p:nvPr/>
        </p:nvSpPr>
        <p:spPr bwMode="auto">
          <a:xfrm>
            <a:off x="5264150" y="3359150"/>
            <a:ext cx="990600" cy="590550"/>
          </a:xfrm>
          <a:prstGeom prst="rect">
            <a:avLst/>
          </a:prstGeom>
          <a:noFill/>
          <a:ln w="9525">
            <a:solidFill>
              <a:schemeClr val="tx1"/>
            </a:solidFill>
            <a:miter lim="800000"/>
            <a:headEnd/>
            <a:tailEnd/>
          </a:ln>
        </p:spPr>
        <p:txBody>
          <a:bodyPr>
            <a:spAutoFit/>
          </a:bodyPr>
          <a:lstStyle/>
          <a:p>
            <a:pPr>
              <a:spcBef>
                <a:spcPct val="50000"/>
              </a:spcBef>
            </a:pPr>
            <a:r>
              <a:rPr lang="zh-CN" altLang="en-US" b="1">
                <a:latin typeface="仿宋_GB2312" pitchFamily="49" charset="-122"/>
              </a:rPr>
              <a:t>投资项目管理</a:t>
            </a:r>
          </a:p>
        </p:txBody>
      </p:sp>
      <p:sp>
        <p:nvSpPr>
          <p:cNvPr id="23566" name="Text Box 20"/>
          <p:cNvSpPr txBox="1">
            <a:spLocks noChangeArrowheads="1"/>
          </p:cNvSpPr>
          <p:nvPr/>
        </p:nvSpPr>
        <p:spPr bwMode="auto">
          <a:xfrm>
            <a:off x="5264150" y="2692400"/>
            <a:ext cx="990600" cy="590550"/>
          </a:xfrm>
          <a:prstGeom prst="rect">
            <a:avLst/>
          </a:prstGeom>
          <a:noFill/>
          <a:ln w="9525">
            <a:solidFill>
              <a:schemeClr val="tx1"/>
            </a:solidFill>
            <a:miter lim="800000"/>
            <a:headEnd/>
            <a:tailEnd/>
          </a:ln>
        </p:spPr>
        <p:txBody>
          <a:bodyPr>
            <a:spAutoFit/>
          </a:bodyPr>
          <a:lstStyle/>
          <a:p>
            <a:pPr>
              <a:spcBef>
                <a:spcPct val="50000"/>
              </a:spcBef>
            </a:pPr>
            <a:r>
              <a:rPr lang="zh-CN" altLang="en-US" b="1">
                <a:latin typeface="仿宋_GB2312" pitchFamily="49" charset="-122"/>
              </a:rPr>
              <a:t>成本预算管理</a:t>
            </a:r>
          </a:p>
        </p:txBody>
      </p:sp>
      <p:sp>
        <p:nvSpPr>
          <p:cNvPr id="23567" name="Text Box 21"/>
          <p:cNvSpPr txBox="1">
            <a:spLocks noChangeArrowheads="1"/>
          </p:cNvSpPr>
          <p:nvPr/>
        </p:nvSpPr>
        <p:spPr bwMode="auto">
          <a:xfrm>
            <a:off x="5264150" y="4044950"/>
            <a:ext cx="990600" cy="590550"/>
          </a:xfrm>
          <a:prstGeom prst="rect">
            <a:avLst/>
          </a:prstGeom>
          <a:noFill/>
          <a:ln w="9525">
            <a:solidFill>
              <a:schemeClr val="tx1"/>
            </a:solidFill>
            <a:miter lim="800000"/>
            <a:headEnd/>
            <a:tailEnd/>
          </a:ln>
        </p:spPr>
        <p:txBody>
          <a:bodyPr>
            <a:spAutoFit/>
          </a:bodyPr>
          <a:lstStyle/>
          <a:p>
            <a:pPr>
              <a:spcBef>
                <a:spcPct val="50000"/>
              </a:spcBef>
            </a:pPr>
            <a:r>
              <a:rPr lang="zh-CN" altLang="en-US" b="1">
                <a:latin typeface="仿宋_GB2312" pitchFamily="49" charset="-122"/>
              </a:rPr>
              <a:t>存量资产管理</a:t>
            </a:r>
          </a:p>
        </p:txBody>
      </p:sp>
      <p:sp>
        <p:nvSpPr>
          <p:cNvPr id="23568" name="Text Box 22"/>
          <p:cNvSpPr txBox="1">
            <a:spLocks noChangeArrowheads="1"/>
          </p:cNvSpPr>
          <p:nvPr/>
        </p:nvSpPr>
        <p:spPr bwMode="auto">
          <a:xfrm>
            <a:off x="4197350" y="5461000"/>
            <a:ext cx="1600200" cy="366713"/>
          </a:xfrm>
          <a:prstGeom prst="rect">
            <a:avLst/>
          </a:prstGeom>
          <a:noFill/>
          <a:ln w="9525">
            <a:noFill/>
            <a:miter lim="800000"/>
            <a:headEnd/>
            <a:tailEnd/>
          </a:ln>
        </p:spPr>
        <p:txBody>
          <a:bodyPr>
            <a:spAutoFit/>
          </a:bodyPr>
          <a:lstStyle/>
          <a:p>
            <a:pPr>
              <a:spcBef>
                <a:spcPct val="50000"/>
              </a:spcBef>
            </a:pPr>
            <a:r>
              <a:rPr lang="zh-CN" altLang="en-US" sz="1800" b="1">
                <a:solidFill>
                  <a:srgbClr val="FF3300"/>
                </a:solidFill>
                <a:latin typeface="仿宋_GB2312" pitchFamily="49" charset="-122"/>
              </a:rPr>
              <a:t>指标体系</a:t>
            </a:r>
          </a:p>
        </p:txBody>
      </p:sp>
      <p:sp>
        <p:nvSpPr>
          <p:cNvPr id="48151" name="Rectangle 23"/>
          <p:cNvSpPr>
            <a:spLocks noChangeArrowheads="1"/>
          </p:cNvSpPr>
          <p:nvPr/>
        </p:nvSpPr>
        <p:spPr bwMode="auto">
          <a:xfrm>
            <a:off x="7397750" y="2673350"/>
            <a:ext cx="1524000" cy="2590800"/>
          </a:xfrm>
          <a:prstGeom prst="rect">
            <a:avLst/>
          </a:prstGeom>
          <a:solidFill>
            <a:schemeClr val="hlink"/>
          </a:solidFill>
          <a:ln w="9525">
            <a:noFill/>
            <a:miter lim="800000"/>
            <a:headEnd/>
            <a:tailEnd/>
          </a:ln>
          <a:effectLst>
            <a:prstShdw prst="shdw17" dist="17961" dir="2700000">
              <a:schemeClr val="hlink">
                <a:gamma/>
                <a:shade val="60000"/>
                <a:invGamma/>
              </a:schemeClr>
            </a:prstShdw>
          </a:effectLst>
        </p:spPr>
        <p:txBody>
          <a:bodyPr/>
          <a:lstStyle/>
          <a:p>
            <a:pPr algn="l">
              <a:lnSpc>
                <a:spcPct val="120000"/>
              </a:lnSpc>
              <a:defRPr/>
            </a:pPr>
            <a:r>
              <a:rPr lang="zh-CN" altLang="en-US" b="1">
                <a:latin typeface="仿宋_GB2312" pitchFamily="49" charset="-122"/>
              </a:rPr>
              <a:t>应从多角度制定对下属公司</a:t>
            </a:r>
            <a:r>
              <a:rPr lang="zh-CN" altLang="en-US" b="1">
                <a:latin typeface="Times New Roman"/>
              </a:rPr>
              <a:t>“</a:t>
            </a:r>
            <a:r>
              <a:rPr lang="zh-CN" altLang="en-US" b="1">
                <a:latin typeface="仿宋_GB2312" pitchFamily="49" charset="-122"/>
              </a:rPr>
              <a:t>一把手</a:t>
            </a:r>
            <a:r>
              <a:rPr lang="zh-CN" altLang="en-US" b="1">
                <a:latin typeface="Times New Roman"/>
              </a:rPr>
              <a:t>”</a:t>
            </a:r>
            <a:r>
              <a:rPr lang="zh-CN" altLang="en-US" b="1">
                <a:latin typeface="仿宋_GB2312" pitchFamily="49" charset="-122"/>
              </a:rPr>
              <a:t>的考核内容，并通过集团内不同的部门对下属公司进行评价与控制。</a:t>
            </a:r>
            <a:r>
              <a:rPr lang="zh-CN" altLang="en-US" b="1">
                <a:solidFill>
                  <a:srgbClr val="FFFF66"/>
                </a:solidFill>
                <a:latin typeface="仿宋_GB2312" pitchFamily="49" charset="-122"/>
              </a:rPr>
              <a:t> </a:t>
            </a:r>
          </a:p>
        </p:txBody>
      </p:sp>
      <p:sp>
        <p:nvSpPr>
          <p:cNvPr id="23570" name="Text Box 24"/>
          <p:cNvSpPr txBox="1">
            <a:spLocks noChangeArrowheads="1"/>
          </p:cNvSpPr>
          <p:nvPr/>
        </p:nvSpPr>
        <p:spPr bwMode="auto">
          <a:xfrm>
            <a:off x="5264150" y="4673600"/>
            <a:ext cx="990600" cy="590550"/>
          </a:xfrm>
          <a:prstGeom prst="rect">
            <a:avLst/>
          </a:prstGeom>
          <a:noFill/>
          <a:ln w="9525">
            <a:solidFill>
              <a:schemeClr val="tx1"/>
            </a:solidFill>
            <a:miter lim="800000"/>
            <a:headEnd/>
            <a:tailEnd/>
          </a:ln>
        </p:spPr>
        <p:txBody>
          <a:bodyPr>
            <a:spAutoFit/>
          </a:bodyPr>
          <a:lstStyle/>
          <a:p>
            <a:pPr>
              <a:spcBef>
                <a:spcPct val="50000"/>
              </a:spcBef>
            </a:pPr>
            <a:r>
              <a:rPr lang="zh-CN" altLang="en-US" b="1">
                <a:latin typeface="仿宋_GB2312" pitchFamily="49" charset="-122"/>
              </a:rPr>
              <a:t>内部运作管理</a:t>
            </a:r>
          </a:p>
        </p:txBody>
      </p:sp>
      <p:sp>
        <p:nvSpPr>
          <p:cNvPr id="23571" name="Line 25"/>
          <p:cNvSpPr>
            <a:spLocks noChangeShapeType="1"/>
          </p:cNvSpPr>
          <p:nvPr/>
        </p:nvSpPr>
        <p:spPr bwMode="auto">
          <a:xfrm flipH="1">
            <a:off x="6711950" y="3130550"/>
            <a:ext cx="685800" cy="0"/>
          </a:xfrm>
          <a:prstGeom prst="line">
            <a:avLst/>
          </a:prstGeom>
          <a:noFill/>
          <a:ln w="28575">
            <a:solidFill>
              <a:srgbClr val="6600CC"/>
            </a:solidFill>
            <a:round/>
            <a:headEnd/>
            <a:tailEnd type="triangle" w="med" len="med"/>
          </a:ln>
        </p:spPr>
        <p:txBody>
          <a:bodyPr wrap="none" anchor="ctr"/>
          <a:lstStyle/>
          <a:p>
            <a:endParaRPr lang="zh-CN" altLang="en-US"/>
          </a:p>
        </p:txBody>
      </p:sp>
      <p:sp>
        <p:nvSpPr>
          <p:cNvPr id="23572" name="Line 26"/>
          <p:cNvSpPr>
            <a:spLocks noChangeShapeType="1"/>
          </p:cNvSpPr>
          <p:nvPr/>
        </p:nvSpPr>
        <p:spPr bwMode="auto">
          <a:xfrm flipH="1">
            <a:off x="6940550" y="3968750"/>
            <a:ext cx="457200" cy="0"/>
          </a:xfrm>
          <a:prstGeom prst="line">
            <a:avLst/>
          </a:prstGeom>
          <a:noFill/>
          <a:ln w="28575">
            <a:solidFill>
              <a:srgbClr val="6600CC"/>
            </a:solidFill>
            <a:round/>
            <a:headEnd/>
            <a:tailEnd type="triangle" w="med" len="med"/>
          </a:ln>
        </p:spPr>
        <p:txBody>
          <a:bodyPr wrap="none" anchor="ctr"/>
          <a:lstStyle/>
          <a:p>
            <a:endParaRPr lang="zh-CN" altLang="en-US"/>
          </a:p>
        </p:txBody>
      </p:sp>
      <p:sp>
        <p:nvSpPr>
          <p:cNvPr id="23573" name="Line 27"/>
          <p:cNvSpPr>
            <a:spLocks noChangeShapeType="1"/>
          </p:cNvSpPr>
          <p:nvPr/>
        </p:nvSpPr>
        <p:spPr bwMode="auto">
          <a:xfrm flipH="1">
            <a:off x="6711950" y="4806950"/>
            <a:ext cx="685800" cy="0"/>
          </a:xfrm>
          <a:prstGeom prst="line">
            <a:avLst/>
          </a:prstGeom>
          <a:noFill/>
          <a:ln w="28575">
            <a:solidFill>
              <a:srgbClr val="6600CC"/>
            </a:solidFill>
            <a:round/>
            <a:headEnd/>
            <a:tailEnd type="triangle" w="med" len="med"/>
          </a:ln>
        </p:spPr>
        <p:txBody>
          <a:bodyPr wrap="none" anchor="ctr"/>
          <a:lstStyle/>
          <a:p>
            <a:endParaRPr lang="zh-CN" altLang="en-US"/>
          </a:p>
        </p:txBody>
      </p:sp>
      <p:sp>
        <p:nvSpPr>
          <p:cNvPr id="23574" name="AutoShape 33"/>
          <p:cNvSpPr>
            <a:spLocks noChangeArrowheads="1"/>
          </p:cNvSpPr>
          <p:nvPr/>
        </p:nvSpPr>
        <p:spPr bwMode="auto">
          <a:xfrm rot="2013040">
            <a:off x="7596188" y="1557338"/>
            <a:ext cx="957262" cy="431800"/>
          </a:xfrm>
          <a:prstGeom prst="flowChartAlternateProcess">
            <a:avLst/>
          </a:prstGeom>
          <a:noFill/>
          <a:ln w="22225" algn="ctr">
            <a:solidFill>
              <a:srgbClr val="FF0000"/>
            </a:solidFill>
            <a:prstDash val="dash"/>
            <a:miter lim="800000"/>
            <a:headEnd/>
            <a:tailEnd/>
          </a:ln>
        </p:spPr>
        <p:txBody>
          <a:bodyPr wrap="none" anchor="ctr"/>
          <a:lstStyle/>
          <a:p>
            <a:r>
              <a:rPr kumimoji="0" lang="zh-CN" altLang="en-US" sz="2400" b="1">
                <a:solidFill>
                  <a:srgbClr val="FF3300"/>
                </a:solidFill>
                <a:latin typeface="Arial" pitchFamily="34" charset="0"/>
              </a:rPr>
              <a:t>示意</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15925" y="476250"/>
            <a:ext cx="9074150" cy="865188"/>
          </a:xfrm>
          <a:noFill/>
        </p:spPr>
        <p:txBody>
          <a:bodyPr/>
          <a:lstStyle/>
          <a:p>
            <a:pPr eaLnBrk="1" hangingPunct="1"/>
            <a:r>
              <a:rPr lang="zh-CN" altLang="en-US" sz="2400" smtClean="0"/>
              <a:t>并根据得汇实业集团这一民营企业的实际情况，选择制定对高管层的长期激励方式。</a:t>
            </a:r>
          </a:p>
        </p:txBody>
      </p:sp>
      <p:sp>
        <p:nvSpPr>
          <p:cNvPr id="49161" name="Rectangle 9"/>
          <p:cNvSpPr>
            <a:spLocks noChangeArrowheads="1"/>
          </p:cNvSpPr>
          <p:nvPr/>
        </p:nvSpPr>
        <p:spPr bwMode="auto">
          <a:xfrm>
            <a:off x="887413" y="1700213"/>
            <a:ext cx="1430337" cy="792162"/>
          </a:xfrm>
          <a:prstGeom prst="rect">
            <a:avLst/>
          </a:prstGeom>
          <a:solidFill>
            <a:schemeClr val="hlink"/>
          </a:solidFill>
          <a:ln w="9525">
            <a:solidFill>
              <a:schemeClr val="tx1"/>
            </a:solidFill>
            <a:miter lim="800000"/>
            <a:headEnd/>
            <a:tailEnd/>
          </a:ln>
          <a:effectLst>
            <a:outerShdw dist="35921" dir="2700000" algn="ctr" rotWithShape="0">
              <a:schemeClr val="bg2"/>
            </a:outerShdw>
          </a:effectLst>
        </p:spPr>
        <p:txBody>
          <a:bodyPr wrap="none" anchor="ctr"/>
          <a:lstStyle/>
          <a:p>
            <a:pPr>
              <a:lnSpc>
                <a:spcPct val="150000"/>
              </a:lnSpc>
              <a:buFont typeface="Wingdings" pitchFamily="2" charset="2"/>
              <a:buNone/>
              <a:defRPr/>
            </a:pPr>
            <a:r>
              <a:rPr lang="zh-CN" altLang="en-US" b="1">
                <a:solidFill>
                  <a:srgbClr val="000000"/>
                </a:solidFill>
                <a:latin typeface="仿宋_GB2312" pitchFamily="49" charset="-122"/>
              </a:rPr>
              <a:t>股份奖励</a:t>
            </a:r>
          </a:p>
        </p:txBody>
      </p:sp>
      <p:sp>
        <p:nvSpPr>
          <p:cNvPr id="49162" name="Rectangle 10"/>
          <p:cNvSpPr>
            <a:spLocks noChangeArrowheads="1"/>
          </p:cNvSpPr>
          <p:nvPr/>
        </p:nvSpPr>
        <p:spPr bwMode="auto">
          <a:xfrm>
            <a:off x="887413" y="2636838"/>
            <a:ext cx="1430337" cy="933450"/>
          </a:xfrm>
          <a:prstGeom prst="rect">
            <a:avLst/>
          </a:prstGeom>
          <a:solidFill>
            <a:schemeClr val="hlink"/>
          </a:solidFill>
          <a:ln w="9525">
            <a:solidFill>
              <a:schemeClr val="tx1"/>
            </a:solidFill>
            <a:miter lim="800000"/>
            <a:headEnd/>
            <a:tailEnd/>
          </a:ln>
          <a:effectLst>
            <a:outerShdw dist="35921" dir="2700000" algn="ctr" rotWithShape="0">
              <a:schemeClr val="bg2"/>
            </a:outerShdw>
          </a:effectLst>
        </p:spPr>
        <p:txBody>
          <a:bodyPr wrap="none" anchor="ctr"/>
          <a:lstStyle/>
          <a:p>
            <a:pPr>
              <a:lnSpc>
                <a:spcPct val="150000"/>
              </a:lnSpc>
              <a:buFont typeface="Wingdings" pitchFamily="2" charset="2"/>
              <a:buNone/>
              <a:defRPr/>
            </a:pPr>
            <a:r>
              <a:rPr lang="zh-CN" altLang="en-US" b="1">
                <a:solidFill>
                  <a:srgbClr val="000000"/>
                </a:solidFill>
                <a:latin typeface="仿宋_GB2312" pitchFamily="49" charset="-122"/>
              </a:rPr>
              <a:t>认购</a:t>
            </a:r>
            <a:r>
              <a:rPr lang="en-US" altLang="zh-CN" b="1">
                <a:solidFill>
                  <a:srgbClr val="000000"/>
                </a:solidFill>
                <a:latin typeface="仿宋_GB2312" pitchFamily="49" charset="-122"/>
              </a:rPr>
              <a:t>+</a:t>
            </a:r>
            <a:r>
              <a:rPr lang="zh-CN" altLang="en-US" b="1">
                <a:solidFill>
                  <a:srgbClr val="000000"/>
                </a:solidFill>
                <a:latin typeface="仿宋_GB2312" pitchFamily="49" charset="-122"/>
              </a:rPr>
              <a:t>奖励</a:t>
            </a:r>
          </a:p>
        </p:txBody>
      </p:sp>
      <p:sp>
        <p:nvSpPr>
          <p:cNvPr id="49163" name="Rectangle 11"/>
          <p:cNvSpPr>
            <a:spLocks noChangeArrowheads="1"/>
          </p:cNvSpPr>
          <p:nvPr/>
        </p:nvSpPr>
        <p:spPr bwMode="auto">
          <a:xfrm>
            <a:off x="887413" y="3716338"/>
            <a:ext cx="1430337" cy="1143000"/>
          </a:xfrm>
          <a:prstGeom prst="rect">
            <a:avLst/>
          </a:prstGeom>
          <a:solidFill>
            <a:schemeClr val="hlink"/>
          </a:solidFill>
          <a:ln w="9525">
            <a:solidFill>
              <a:schemeClr val="tx1"/>
            </a:solidFill>
            <a:miter lim="800000"/>
            <a:headEnd/>
            <a:tailEnd/>
          </a:ln>
          <a:effectLst>
            <a:outerShdw dist="35921" dir="2700000" algn="ctr" rotWithShape="0">
              <a:schemeClr val="bg2"/>
            </a:outerShdw>
          </a:effectLst>
        </p:spPr>
        <p:txBody>
          <a:bodyPr wrap="none" anchor="ctr"/>
          <a:lstStyle/>
          <a:p>
            <a:pPr>
              <a:lnSpc>
                <a:spcPct val="150000"/>
              </a:lnSpc>
              <a:buFont typeface="Wingdings" pitchFamily="2" charset="2"/>
              <a:buNone/>
              <a:defRPr/>
            </a:pPr>
            <a:r>
              <a:rPr lang="zh-CN" altLang="en-US" b="1">
                <a:solidFill>
                  <a:srgbClr val="000000"/>
                </a:solidFill>
                <a:latin typeface="仿宋_GB2312" pitchFamily="49" charset="-122"/>
              </a:rPr>
              <a:t>股份期权</a:t>
            </a:r>
          </a:p>
        </p:txBody>
      </p:sp>
      <p:sp>
        <p:nvSpPr>
          <p:cNvPr id="24582" name="Rectangle 12"/>
          <p:cNvSpPr>
            <a:spLocks noChangeArrowheads="1"/>
          </p:cNvSpPr>
          <p:nvPr/>
        </p:nvSpPr>
        <p:spPr bwMode="auto">
          <a:xfrm>
            <a:off x="2470150" y="1700213"/>
            <a:ext cx="5867400" cy="792162"/>
          </a:xfrm>
          <a:prstGeom prst="rect">
            <a:avLst/>
          </a:prstGeom>
          <a:noFill/>
          <a:ln w="9525">
            <a:solidFill>
              <a:schemeClr val="tx1"/>
            </a:solidFill>
            <a:miter lim="800000"/>
            <a:headEnd/>
            <a:tailEnd/>
          </a:ln>
        </p:spPr>
        <p:txBody>
          <a:bodyPr/>
          <a:lstStyle/>
          <a:p>
            <a:pPr algn="l">
              <a:lnSpc>
                <a:spcPct val="150000"/>
              </a:lnSpc>
              <a:buFont typeface="Wingdings" pitchFamily="2" charset="2"/>
              <a:buNone/>
            </a:pPr>
            <a:r>
              <a:rPr lang="zh-CN" altLang="en-US">
                <a:solidFill>
                  <a:srgbClr val="000000"/>
                </a:solidFill>
                <a:latin typeface="仿宋_GB2312" pitchFamily="49" charset="-122"/>
              </a:rPr>
              <a:t>将公司奖励金按一定价格（例如每股净资产）转化为股份，奖励给激励对象。</a:t>
            </a:r>
          </a:p>
        </p:txBody>
      </p:sp>
      <p:sp>
        <p:nvSpPr>
          <p:cNvPr id="24583" name="Rectangle 13"/>
          <p:cNvSpPr>
            <a:spLocks noChangeArrowheads="1"/>
          </p:cNvSpPr>
          <p:nvPr/>
        </p:nvSpPr>
        <p:spPr bwMode="auto">
          <a:xfrm>
            <a:off x="2470150" y="2636838"/>
            <a:ext cx="5867400" cy="933450"/>
          </a:xfrm>
          <a:prstGeom prst="rect">
            <a:avLst/>
          </a:prstGeom>
          <a:noFill/>
          <a:ln w="9525">
            <a:solidFill>
              <a:schemeClr val="tx1"/>
            </a:solidFill>
            <a:miter lim="800000"/>
            <a:headEnd/>
            <a:tailEnd/>
          </a:ln>
        </p:spPr>
        <p:txBody>
          <a:bodyPr/>
          <a:lstStyle/>
          <a:p>
            <a:pPr algn="l">
              <a:lnSpc>
                <a:spcPct val="150000"/>
              </a:lnSpc>
              <a:buFont typeface="Wingdings" pitchFamily="2" charset="2"/>
              <a:buNone/>
            </a:pPr>
            <a:r>
              <a:rPr lang="zh-CN" altLang="en-US">
                <a:solidFill>
                  <a:srgbClr val="000000"/>
                </a:solidFill>
                <a:latin typeface="仿宋_GB2312" pitchFamily="49" charset="-122"/>
              </a:rPr>
              <a:t>奖励给激励对象当期的股份认购权，激励对象一般以折价方式购买，差额部分由公司奖励金补足。</a:t>
            </a:r>
          </a:p>
        </p:txBody>
      </p:sp>
      <p:sp>
        <p:nvSpPr>
          <p:cNvPr id="24584" name="Rectangle 14"/>
          <p:cNvSpPr>
            <a:spLocks noChangeArrowheads="1"/>
          </p:cNvSpPr>
          <p:nvPr/>
        </p:nvSpPr>
        <p:spPr bwMode="auto">
          <a:xfrm>
            <a:off x="2470150" y="3716338"/>
            <a:ext cx="5867400" cy="1143000"/>
          </a:xfrm>
          <a:prstGeom prst="rect">
            <a:avLst/>
          </a:prstGeom>
          <a:noFill/>
          <a:ln w="9525">
            <a:solidFill>
              <a:schemeClr val="tx1"/>
            </a:solidFill>
            <a:miter lim="800000"/>
            <a:headEnd/>
            <a:tailEnd/>
          </a:ln>
        </p:spPr>
        <p:txBody>
          <a:bodyPr anchor="ctr"/>
          <a:lstStyle/>
          <a:p>
            <a:pPr algn="l">
              <a:lnSpc>
                <a:spcPct val="150000"/>
              </a:lnSpc>
              <a:buFont typeface="Wingdings" pitchFamily="2" charset="2"/>
              <a:buNone/>
            </a:pPr>
            <a:r>
              <a:rPr lang="zh-CN" altLang="en-US">
                <a:solidFill>
                  <a:srgbClr val="000000"/>
                </a:solidFill>
                <a:latin typeface="仿宋_GB2312" pitchFamily="49" charset="-122"/>
              </a:rPr>
              <a:t>给予激励对象购买本公司股份的选择权，受权人可以按约定的价格和数量在受权以后的约定时间内购买股份，并有权在一定时间后将所购的股份以每股当期净资产出售。</a:t>
            </a:r>
          </a:p>
        </p:txBody>
      </p:sp>
      <p:sp>
        <p:nvSpPr>
          <p:cNvPr id="49168" name="Rectangle 16"/>
          <p:cNvSpPr>
            <a:spLocks noChangeArrowheads="1"/>
          </p:cNvSpPr>
          <p:nvPr/>
        </p:nvSpPr>
        <p:spPr bwMode="auto">
          <a:xfrm>
            <a:off x="887413" y="5013325"/>
            <a:ext cx="1430337" cy="863600"/>
          </a:xfrm>
          <a:prstGeom prst="rect">
            <a:avLst/>
          </a:prstGeom>
          <a:solidFill>
            <a:schemeClr val="hlink"/>
          </a:solidFill>
          <a:ln w="9525">
            <a:solidFill>
              <a:schemeClr val="tx1"/>
            </a:solidFill>
            <a:miter lim="800000"/>
            <a:headEnd/>
            <a:tailEnd/>
          </a:ln>
          <a:effectLst>
            <a:outerShdw dist="35921" dir="2700000" algn="ctr" rotWithShape="0">
              <a:schemeClr val="bg2"/>
            </a:outerShdw>
          </a:effectLst>
        </p:spPr>
        <p:txBody>
          <a:bodyPr wrap="none" anchor="ctr"/>
          <a:lstStyle/>
          <a:p>
            <a:pPr>
              <a:lnSpc>
                <a:spcPct val="150000"/>
              </a:lnSpc>
              <a:buFont typeface="Wingdings" pitchFamily="2" charset="2"/>
              <a:buNone/>
              <a:defRPr/>
            </a:pPr>
            <a:r>
              <a:rPr lang="zh-CN" altLang="en-US" b="1">
                <a:solidFill>
                  <a:srgbClr val="000000"/>
                </a:solidFill>
                <a:latin typeface="仿宋_GB2312" pitchFamily="49" charset="-122"/>
              </a:rPr>
              <a:t>干股</a:t>
            </a:r>
            <a:r>
              <a:rPr lang="en-US" altLang="zh-CN" b="1">
                <a:solidFill>
                  <a:srgbClr val="000000"/>
                </a:solidFill>
                <a:latin typeface="仿宋_GB2312" pitchFamily="49" charset="-122"/>
              </a:rPr>
              <a:t>(</a:t>
            </a:r>
            <a:r>
              <a:rPr lang="zh-CN" altLang="en-US" b="1">
                <a:solidFill>
                  <a:srgbClr val="000000"/>
                </a:solidFill>
                <a:latin typeface="仿宋_GB2312" pitchFamily="49" charset="-122"/>
              </a:rPr>
              <a:t>岗位股</a:t>
            </a:r>
            <a:r>
              <a:rPr lang="en-US" altLang="zh-CN" b="1">
                <a:solidFill>
                  <a:srgbClr val="000000"/>
                </a:solidFill>
                <a:latin typeface="仿宋_GB2312" pitchFamily="49" charset="-122"/>
              </a:rPr>
              <a:t>)</a:t>
            </a:r>
          </a:p>
        </p:txBody>
      </p:sp>
      <p:sp>
        <p:nvSpPr>
          <p:cNvPr id="24586" name="Rectangle 17"/>
          <p:cNvSpPr>
            <a:spLocks noChangeArrowheads="1"/>
          </p:cNvSpPr>
          <p:nvPr/>
        </p:nvSpPr>
        <p:spPr bwMode="auto">
          <a:xfrm>
            <a:off x="2470150" y="5013325"/>
            <a:ext cx="5867400" cy="863600"/>
          </a:xfrm>
          <a:prstGeom prst="rect">
            <a:avLst/>
          </a:prstGeom>
          <a:noFill/>
          <a:ln w="9525">
            <a:solidFill>
              <a:schemeClr val="tx1"/>
            </a:solidFill>
            <a:miter lim="800000"/>
            <a:headEnd/>
            <a:tailEnd/>
          </a:ln>
        </p:spPr>
        <p:txBody>
          <a:bodyPr anchor="ctr"/>
          <a:lstStyle/>
          <a:p>
            <a:pPr algn="l">
              <a:lnSpc>
                <a:spcPct val="150000"/>
              </a:lnSpc>
              <a:buFont typeface="Wingdings" pitchFamily="2" charset="2"/>
              <a:buNone/>
            </a:pPr>
            <a:r>
              <a:rPr lang="zh-CN" altLang="en-US">
                <a:solidFill>
                  <a:srgbClr val="000000"/>
                </a:solidFill>
                <a:latin typeface="仿宋_GB2312" pitchFamily="49" charset="-122"/>
              </a:rPr>
              <a:t>只享受分红权，不反应在企业的所有权之中，随着当期岗位以及业绩的变化而变化。</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60388" y="476250"/>
            <a:ext cx="8602662" cy="649288"/>
          </a:xfrm>
        </p:spPr>
        <p:txBody>
          <a:bodyPr/>
          <a:lstStyle/>
          <a:p>
            <a:pPr eaLnBrk="1" hangingPunct="1"/>
            <a:r>
              <a:rPr lang="zh-CN" altLang="en-US" sz="2400" smtClean="0"/>
              <a:t>在制定长期激励方案时还将涉及以下方面内容：</a:t>
            </a:r>
          </a:p>
        </p:txBody>
      </p:sp>
      <p:sp>
        <p:nvSpPr>
          <p:cNvPr id="25603" name="AutoShape 11"/>
          <p:cNvSpPr>
            <a:spLocks noChangeArrowheads="1"/>
          </p:cNvSpPr>
          <p:nvPr/>
        </p:nvSpPr>
        <p:spPr bwMode="auto">
          <a:xfrm>
            <a:off x="4022725" y="3101975"/>
            <a:ext cx="1858963" cy="1485900"/>
          </a:xfrm>
          <a:prstGeom prst="hexagon">
            <a:avLst>
              <a:gd name="adj" fmla="val 31277"/>
              <a:gd name="vf" fmla="val 115470"/>
            </a:avLst>
          </a:prstGeom>
          <a:solidFill>
            <a:schemeClr val="hlink"/>
          </a:solidFill>
          <a:ln w="9525">
            <a:noFill/>
            <a:miter lim="800000"/>
            <a:headEnd/>
            <a:tailEnd/>
          </a:ln>
        </p:spPr>
        <p:txBody>
          <a:bodyPr wrap="none" anchor="ctr"/>
          <a:lstStyle/>
          <a:p>
            <a:r>
              <a:rPr lang="zh-CN" altLang="en-US" b="1"/>
              <a:t>长期激励</a:t>
            </a:r>
          </a:p>
        </p:txBody>
      </p:sp>
      <p:sp>
        <p:nvSpPr>
          <p:cNvPr id="25604" name="AutoShape 12"/>
          <p:cNvSpPr>
            <a:spLocks noChangeArrowheads="1"/>
          </p:cNvSpPr>
          <p:nvPr/>
        </p:nvSpPr>
        <p:spPr bwMode="auto">
          <a:xfrm>
            <a:off x="5616575" y="3937000"/>
            <a:ext cx="1857375" cy="1393825"/>
          </a:xfrm>
          <a:prstGeom prst="hexagon">
            <a:avLst>
              <a:gd name="adj" fmla="val 33314"/>
              <a:gd name="vf" fmla="val 115470"/>
            </a:avLst>
          </a:prstGeom>
          <a:noFill/>
          <a:ln w="9525">
            <a:solidFill>
              <a:schemeClr val="tx1"/>
            </a:solidFill>
            <a:miter lim="800000"/>
            <a:headEnd/>
            <a:tailEnd/>
          </a:ln>
        </p:spPr>
        <p:txBody>
          <a:bodyPr wrap="none" anchor="ctr"/>
          <a:lstStyle/>
          <a:p>
            <a:r>
              <a:rPr lang="zh-CN" altLang="en-US"/>
              <a:t>奖励人员层级划分</a:t>
            </a:r>
          </a:p>
        </p:txBody>
      </p:sp>
      <p:sp>
        <p:nvSpPr>
          <p:cNvPr id="25605" name="AutoShape 13"/>
          <p:cNvSpPr>
            <a:spLocks noChangeArrowheads="1"/>
          </p:cNvSpPr>
          <p:nvPr/>
        </p:nvSpPr>
        <p:spPr bwMode="auto">
          <a:xfrm>
            <a:off x="5616575" y="2359025"/>
            <a:ext cx="1857375" cy="1393825"/>
          </a:xfrm>
          <a:prstGeom prst="hexagon">
            <a:avLst>
              <a:gd name="adj" fmla="val 33314"/>
              <a:gd name="vf" fmla="val 115470"/>
            </a:avLst>
          </a:prstGeom>
          <a:noFill/>
          <a:ln w="9525">
            <a:solidFill>
              <a:schemeClr val="tx1"/>
            </a:solidFill>
            <a:miter lim="800000"/>
            <a:headEnd/>
            <a:tailEnd/>
          </a:ln>
        </p:spPr>
        <p:txBody>
          <a:bodyPr wrap="none" anchor="ctr"/>
          <a:lstStyle/>
          <a:p>
            <a:r>
              <a:rPr lang="zh-CN" altLang="en-US"/>
              <a:t>奖励股份授予条件</a:t>
            </a:r>
          </a:p>
        </p:txBody>
      </p:sp>
      <p:sp>
        <p:nvSpPr>
          <p:cNvPr id="25606" name="AutoShape 14"/>
          <p:cNvSpPr>
            <a:spLocks noChangeArrowheads="1"/>
          </p:cNvSpPr>
          <p:nvPr/>
        </p:nvSpPr>
        <p:spPr bwMode="auto">
          <a:xfrm>
            <a:off x="4022725" y="1524000"/>
            <a:ext cx="1858963" cy="1392238"/>
          </a:xfrm>
          <a:prstGeom prst="hexagon">
            <a:avLst>
              <a:gd name="adj" fmla="val 33381"/>
              <a:gd name="vf" fmla="val 115470"/>
            </a:avLst>
          </a:prstGeom>
          <a:noFill/>
          <a:ln w="9525">
            <a:solidFill>
              <a:schemeClr val="tx1"/>
            </a:solidFill>
            <a:miter lim="800000"/>
            <a:headEnd/>
            <a:tailEnd/>
          </a:ln>
        </p:spPr>
        <p:txBody>
          <a:bodyPr wrap="none" anchor="ctr"/>
          <a:lstStyle/>
          <a:p>
            <a:r>
              <a:rPr lang="zh-CN" altLang="en-US"/>
              <a:t>奖励股份的来源</a:t>
            </a:r>
          </a:p>
        </p:txBody>
      </p:sp>
      <p:sp>
        <p:nvSpPr>
          <p:cNvPr id="25607" name="AutoShape 15"/>
          <p:cNvSpPr>
            <a:spLocks noChangeArrowheads="1"/>
          </p:cNvSpPr>
          <p:nvPr/>
        </p:nvSpPr>
        <p:spPr bwMode="auto">
          <a:xfrm>
            <a:off x="2430463" y="2359025"/>
            <a:ext cx="1857375" cy="1393825"/>
          </a:xfrm>
          <a:prstGeom prst="hexagon">
            <a:avLst>
              <a:gd name="adj" fmla="val 33314"/>
              <a:gd name="vf" fmla="val 115470"/>
            </a:avLst>
          </a:prstGeom>
          <a:noFill/>
          <a:ln w="9525">
            <a:solidFill>
              <a:schemeClr val="tx1"/>
            </a:solidFill>
            <a:miter lim="800000"/>
            <a:headEnd/>
            <a:tailEnd/>
          </a:ln>
        </p:spPr>
        <p:txBody>
          <a:bodyPr anchor="ctr"/>
          <a:lstStyle/>
          <a:p>
            <a:r>
              <a:rPr lang="zh-CN" altLang="en-US"/>
              <a:t>奖励股份的转让和回购</a:t>
            </a:r>
          </a:p>
        </p:txBody>
      </p:sp>
      <p:sp>
        <p:nvSpPr>
          <p:cNvPr id="25608" name="AutoShape 16"/>
          <p:cNvSpPr>
            <a:spLocks noChangeArrowheads="1"/>
          </p:cNvSpPr>
          <p:nvPr/>
        </p:nvSpPr>
        <p:spPr bwMode="auto">
          <a:xfrm>
            <a:off x="4022725" y="4773613"/>
            <a:ext cx="1858963" cy="1392237"/>
          </a:xfrm>
          <a:prstGeom prst="hexagon">
            <a:avLst>
              <a:gd name="adj" fmla="val 33381"/>
              <a:gd name="vf" fmla="val 115470"/>
            </a:avLst>
          </a:prstGeom>
          <a:noFill/>
          <a:ln w="9525">
            <a:solidFill>
              <a:schemeClr val="tx1"/>
            </a:solidFill>
            <a:miter lim="800000"/>
            <a:headEnd/>
            <a:tailEnd/>
          </a:ln>
        </p:spPr>
        <p:txBody>
          <a:bodyPr wrap="none" anchor="ctr"/>
          <a:lstStyle/>
          <a:p>
            <a:r>
              <a:rPr lang="zh-CN" altLang="en-US"/>
              <a:t>奖励股份的认购</a:t>
            </a:r>
          </a:p>
        </p:txBody>
      </p:sp>
      <p:sp>
        <p:nvSpPr>
          <p:cNvPr id="25609" name="AutoShape 17"/>
          <p:cNvSpPr>
            <a:spLocks noChangeArrowheads="1"/>
          </p:cNvSpPr>
          <p:nvPr/>
        </p:nvSpPr>
        <p:spPr bwMode="auto">
          <a:xfrm>
            <a:off x="2430463" y="3937000"/>
            <a:ext cx="1857375" cy="1393825"/>
          </a:xfrm>
          <a:prstGeom prst="hexagon">
            <a:avLst>
              <a:gd name="adj" fmla="val 33314"/>
              <a:gd name="vf" fmla="val 115470"/>
            </a:avLst>
          </a:prstGeom>
          <a:noFill/>
          <a:ln w="9525">
            <a:solidFill>
              <a:schemeClr val="tx1"/>
            </a:solidFill>
            <a:miter lim="800000"/>
            <a:headEnd/>
            <a:tailEnd/>
          </a:ln>
        </p:spPr>
        <p:txBody>
          <a:bodyPr anchor="ctr"/>
          <a:lstStyle/>
          <a:p>
            <a:r>
              <a:rPr lang="zh-CN" altLang="en-US"/>
              <a:t>奖励股份行权方式</a:t>
            </a:r>
          </a:p>
        </p:txBody>
      </p:sp>
      <p:sp>
        <p:nvSpPr>
          <p:cNvPr id="25610" name="Line 18"/>
          <p:cNvSpPr>
            <a:spLocks noChangeShapeType="1"/>
          </p:cNvSpPr>
          <p:nvPr/>
        </p:nvSpPr>
        <p:spPr bwMode="auto">
          <a:xfrm>
            <a:off x="4465638" y="4587875"/>
            <a:ext cx="973137" cy="0"/>
          </a:xfrm>
          <a:prstGeom prst="line">
            <a:avLst/>
          </a:prstGeom>
          <a:noFill/>
          <a:ln w="28575">
            <a:solidFill>
              <a:schemeClr val="tx1"/>
            </a:solidFill>
            <a:round/>
            <a:headEnd/>
            <a:tailEnd/>
          </a:ln>
        </p:spPr>
        <p:txBody>
          <a:bodyPr wrap="none" anchor="ctr"/>
          <a:lstStyle/>
          <a:p>
            <a:endParaRPr lang="zh-CN" altLang="en-US"/>
          </a:p>
        </p:txBody>
      </p:sp>
      <p:sp>
        <p:nvSpPr>
          <p:cNvPr id="25611" name="Line 19"/>
          <p:cNvSpPr>
            <a:spLocks noChangeShapeType="1"/>
          </p:cNvSpPr>
          <p:nvPr/>
        </p:nvSpPr>
        <p:spPr bwMode="auto">
          <a:xfrm rot="21569904" flipH="1">
            <a:off x="5438775" y="3844925"/>
            <a:ext cx="442913" cy="742950"/>
          </a:xfrm>
          <a:prstGeom prst="line">
            <a:avLst/>
          </a:prstGeom>
          <a:noFill/>
          <a:ln w="28575">
            <a:solidFill>
              <a:schemeClr val="tx1"/>
            </a:solidFill>
            <a:round/>
            <a:headEnd/>
            <a:tailEnd/>
          </a:ln>
        </p:spPr>
        <p:txBody>
          <a:bodyPr wrap="none" anchor="ctr"/>
          <a:lstStyle/>
          <a:p>
            <a:endParaRPr lang="zh-CN" altLang="en-US"/>
          </a:p>
        </p:txBody>
      </p:sp>
      <p:sp>
        <p:nvSpPr>
          <p:cNvPr id="25612" name="Line 20"/>
          <p:cNvSpPr>
            <a:spLocks noChangeShapeType="1"/>
          </p:cNvSpPr>
          <p:nvPr/>
        </p:nvSpPr>
        <p:spPr bwMode="auto">
          <a:xfrm flipH="1" flipV="1">
            <a:off x="5438775" y="3101975"/>
            <a:ext cx="442913" cy="742950"/>
          </a:xfrm>
          <a:prstGeom prst="line">
            <a:avLst/>
          </a:prstGeom>
          <a:noFill/>
          <a:ln w="28575">
            <a:solidFill>
              <a:schemeClr val="tx1"/>
            </a:solidFill>
            <a:round/>
            <a:headEnd/>
            <a:tailEnd/>
          </a:ln>
        </p:spPr>
        <p:txBody>
          <a:bodyPr wrap="none" anchor="ctr"/>
          <a:lstStyle/>
          <a:p>
            <a:endParaRPr lang="zh-CN"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2724150" y="3048000"/>
            <a:ext cx="4210050" cy="381000"/>
          </a:xfrm>
          <a:prstGeom prst="rect">
            <a:avLst/>
          </a:prstGeom>
          <a:solidFill>
            <a:schemeClr val="hlink">
              <a:alpha val="50195"/>
            </a:schemeClr>
          </a:solidFill>
          <a:ln w="9525">
            <a:solidFill>
              <a:schemeClr val="tx1"/>
            </a:solidFill>
            <a:miter lim="800000"/>
            <a:headEnd/>
            <a:tailEnd/>
          </a:ln>
        </p:spPr>
        <p:txBody>
          <a:bodyPr wrap="none" anchor="ctr"/>
          <a:lstStyle/>
          <a:p>
            <a:endParaRPr lang="zh-CN" altLang="en-US"/>
          </a:p>
        </p:txBody>
      </p:sp>
      <p:sp>
        <p:nvSpPr>
          <p:cNvPr id="26627" name="Rectangle 3"/>
          <p:cNvSpPr>
            <a:spLocks noGrp="1" noChangeArrowheads="1"/>
          </p:cNvSpPr>
          <p:nvPr>
            <p:ph type="title"/>
          </p:nvPr>
        </p:nvSpPr>
        <p:spPr/>
        <p:txBody>
          <a:bodyPr/>
          <a:lstStyle/>
          <a:p>
            <a:pPr algn="ctr" eaLnBrk="1" hangingPunct="1"/>
            <a:r>
              <a:rPr lang="zh-CN" altLang="en-US" smtClean="0"/>
              <a:t>目   录</a:t>
            </a:r>
          </a:p>
        </p:txBody>
      </p:sp>
      <p:sp>
        <p:nvSpPr>
          <p:cNvPr id="26628" name="Rectangle 5"/>
          <p:cNvSpPr>
            <a:spLocks noChangeArrowheads="1"/>
          </p:cNvSpPr>
          <p:nvPr/>
        </p:nvSpPr>
        <p:spPr bwMode="auto">
          <a:xfrm>
            <a:off x="2971800" y="1676400"/>
            <a:ext cx="4870450" cy="4267200"/>
          </a:xfrm>
          <a:prstGeom prst="rect">
            <a:avLst/>
          </a:prstGeom>
          <a:noFill/>
          <a:ln w="9525">
            <a:noFill/>
            <a:miter lim="800000"/>
            <a:headEnd/>
            <a:tailEnd/>
          </a:ln>
        </p:spPr>
        <p:txBody>
          <a:bodyPr/>
          <a:lstStyle/>
          <a:p>
            <a:pPr marL="457200" indent="-457200" algn="l" eaLnBrk="0" hangingPunct="0">
              <a:lnSpc>
                <a:spcPct val="190000"/>
              </a:lnSpc>
              <a:spcBef>
                <a:spcPct val="20000"/>
              </a:spcBef>
              <a:buFont typeface="Wingdings" pitchFamily="2" charset="2"/>
              <a:buNone/>
            </a:pPr>
            <a:r>
              <a:rPr lang="zh-CN" altLang="en-US" sz="1800" b="1" dirty="0">
                <a:latin typeface="方正舒体幼圆新宋体宋体隶书楷体_GB2312华文中宋华文行楷华"/>
              </a:rPr>
              <a:t>一、项目背景和目标</a:t>
            </a:r>
          </a:p>
          <a:p>
            <a:pPr marL="457200" indent="-457200" algn="l" eaLnBrk="0" hangingPunct="0">
              <a:lnSpc>
                <a:spcPct val="190000"/>
              </a:lnSpc>
              <a:spcBef>
                <a:spcPct val="20000"/>
              </a:spcBef>
              <a:buFont typeface="Wingdings" pitchFamily="2" charset="2"/>
              <a:buNone/>
            </a:pPr>
            <a:r>
              <a:rPr lang="zh-CN" altLang="en-US" sz="1800" b="1" dirty="0">
                <a:latin typeface="Arial" pitchFamily="34" charset="0"/>
              </a:rPr>
              <a:t>二、项目的内容和思路</a:t>
            </a:r>
          </a:p>
          <a:p>
            <a:pPr marL="457200" indent="-457200" algn="l" eaLnBrk="0" hangingPunct="0">
              <a:lnSpc>
                <a:spcPct val="190000"/>
              </a:lnSpc>
              <a:spcBef>
                <a:spcPct val="20000"/>
              </a:spcBef>
              <a:buFont typeface="Wingdings" pitchFamily="2" charset="2"/>
              <a:buNone/>
            </a:pPr>
            <a:r>
              <a:rPr lang="zh-CN" altLang="en-US" sz="1800" b="1" dirty="0">
                <a:latin typeface="Arial" pitchFamily="34" charset="0"/>
              </a:rPr>
              <a:t>三、项目工作步骤和工作成果</a:t>
            </a:r>
            <a:endParaRPr lang="zh-CN" altLang="en-US" sz="1800" b="1" dirty="0">
              <a:latin typeface="方正舒体幼圆新宋体宋体隶书楷体_GB2312华文中宋华文行楷华"/>
            </a:endParaRPr>
          </a:p>
          <a:p>
            <a:pPr marL="457200" indent="-457200" algn="l" eaLnBrk="0" hangingPunct="0">
              <a:lnSpc>
                <a:spcPct val="190000"/>
              </a:lnSpc>
              <a:spcBef>
                <a:spcPct val="20000"/>
              </a:spcBef>
              <a:buFont typeface="Wingdings" pitchFamily="2" charset="2"/>
              <a:buNone/>
            </a:pPr>
            <a:r>
              <a:rPr lang="zh-CN" altLang="en-US" sz="1800" b="1" dirty="0">
                <a:latin typeface="方正舒体幼圆新宋体宋体隶书楷体_GB2312华文中宋华文行楷华"/>
              </a:rPr>
              <a:t>四、项目安排及运作方式</a:t>
            </a:r>
          </a:p>
          <a:p>
            <a:pPr marL="457200" indent="-457200" algn="l" eaLnBrk="0" hangingPunct="0">
              <a:lnSpc>
                <a:spcPct val="190000"/>
              </a:lnSpc>
              <a:spcBef>
                <a:spcPct val="20000"/>
              </a:spcBef>
              <a:buFont typeface="Wingdings" pitchFamily="2" charset="2"/>
              <a:buNone/>
            </a:pPr>
            <a:endParaRPr lang="en-US" altLang="zh-CN" sz="1800" b="1" dirty="0">
              <a:latin typeface="方正舒体幼圆新宋体宋体隶书楷体_GB2312华文中宋华文行楷华"/>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560388" y="579438"/>
            <a:ext cx="8420100" cy="762000"/>
          </a:xfrm>
          <a:noFill/>
        </p:spPr>
        <p:txBody>
          <a:bodyPr/>
          <a:lstStyle/>
          <a:p>
            <a:pPr eaLnBrk="1" hangingPunct="1"/>
            <a:r>
              <a:rPr lang="zh-CN" altLang="en-US" sz="2400" smtClean="0"/>
              <a:t>本咨询项目将分为以下四个阶段进行</a:t>
            </a:r>
          </a:p>
        </p:txBody>
      </p:sp>
      <p:sp>
        <p:nvSpPr>
          <p:cNvPr id="27651" name="AutoShape 3"/>
          <p:cNvSpPr>
            <a:spLocks noChangeArrowheads="1"/>
          </p:cNvSpPr>
          <p:nvPr/>
        </p:nvSpPr>
        <p:spPr bwMode="auto">
          <a:xfrm>
            <a:off x="760413" y="1851025"/>
            <a:ext cx="2154237" cy="685800"/>
          </a:xfrm>
          <a:prstGeom prst="homePlate">
            <a:avLst>
              <a:gd name="adj" fmla="val 78530"/>
            </a:avLst>
          </a:prstGeom>
          <a:solidFill>
            <a:srgbClr val="6699FF"/>
          </a:solidFill>
          <a:ln w="9525">
            <a:solidFill>
              <a:srgbClr val="6699FF"/>
            </a:solidFill>
            <a:miter lim="800000"/>
            <a:headEnd/>
            <a:tailEnd/>
          </a:ln>
        </p:spPr>
        <p:txBody>
          <a:bodyPr wrap="none" anchor="ctr"/>
          <a:lstStyle/>
          <a:p>
            <a:r>
              <a:rPr lang="zh-CN" altLang="en-US" sz="1800" b="1"/>
              <a:t>发展战略明晰</a:t>
            </a:r>
          </a:p>
        </p:txBody>
      </p:sp>
      <p:sp>
        <p:nvSpPr>
          <p:cNvPr id="27652" name="AutoShape 4"/>
          <p:cNvSpPr>
            <a:spLocks noChangeArrowheads="1"/>
          </p:cNvSpPr>
          <p:nvPr/>
        </p:nvSpPr>
        <p:spPr bwMode="auto">
          <a:xfrm>
            <a:off x="4662488" y="1851025"/>
            <a:ext cx="2341562" cy="685800"/>
          </a:xfrm>
          <a:prstGeom prst="chevron">
            <a:avLst>
              <a:gd name="adj" fmla="val 85359"/>
            </a:avLst>
          </a:prstGeom>
          <a:solidFill>
            <a:srgbClr val="6699FF"/>
          </a:solidFill>
          <a:ln w="9525">
            <a:solidFill>
              <a:srgbClr val="6699FF"/>
            </a:solidFill>
            <a:miter lim="800000"/>
            <a:headEnd/>
            <a:tailEnd/>
          </a:ln>
        </p:spPr>
        <p:txBody>
          <a:bodyPr wrap="none" anchor="ctr"/>
          <a:lstStyle/>
          <a:p>
            <a:r>
              <a:rPr lang="en-US" altLang="zh-CN" sz="1800" b="1">
                <a:latin typeface="仿宋_GB2312" pitchFamily="49" charset="-122"/>
              </a:rPr>
              <a:t>     </a:t>
            </a:r>
            <a:r>
              <a:rPr lang="zh-CN" altLang="en-US" sz="1800" b="1">
                <a:latin typeface="仿宋_GB2312" pitchFamily="49" charset="-122"/>
              </a:rPr>
              <a:t>员工持股方案</a:t>
            </a:r>
          </a:p>
        </p:txBody>
      </p:sp>
      <p:sp>
        <p:nvSpPr>
          <p:cNvPr id="27653" name="AutoShape 5"/>
          <p:cNvSpPr>
            <a:spLocks noChangeArrowheads="1"/>
          </p:cNvSpPr>
          <p:nvPr/>
        </p:nvSpPr>
        <p:spPr bwMode="auto">
          <a:xfrm>
            <a:off x="6643688" y="1851025"/>
            <a:ext cx="2341562" cy="685800"/>
          </a:xfrm>
          <a:prstGeom prst="chevron">
            <a:avLst>
              <a:gd name="adj" fmla="val 85359"/>
            </a:avLst>
          </a:prstGeom>
          <a:solidFill>
            <a:srgbClr val="6699FF"/>
          </a:solidFill>
          <a:ln w="9525">
            <a:solidFill>
              <a:srgbClr val="6699FF"/>
            </a:solidFill>
            <a:miter lim="800000"/>
            <a:headEnd/>
            <a:tailEnd/>
          </a:ln>
        </p:spPr>
        <p:txBody>
          <a:bodyPr wrap="none" anchor="ctr"/>
          <a:lstStyle/>
          <a:p>
            <a:r>
              <a:rPr lang="en-US" altLang="zh-CN" sz="2000" b="1">
                <a:latin typeface="仿宋_GB2312" pitchFamily="49" charset="-122"/>
              </a:rPr>
              <a:t>     </a:t>
            </a:r>
            <a:r>
              <a:rPr lang="zh-CN" altLang="en-US" sz="1800" b="1">
                <a:latin typeface="仿宋_GB2312" pitchFamily="49" charset="-122"/>
              </a:rPr>
              <a:t>高管层激励方案</a:t>
            </a:r>
            <a:endParaRPr lang="zh-CN" altLang="en-US" sz="2000" b="1">
              <a:latin typeface="仿宋_GB2312" pitchFamily="49" charset="-122"/>
            </a:endParaRPr>
          </a:p>
        </p:txBody>
      </p:sp>
      <p:sp>
        <p:nvSpPr>
          <p:cNvPr id="27654" name="Rectangle 6"/>
          <p:cNvSpPr>
            <a:spLocks noChangeArrowheads="1"/>
          </p:cNvSpPr>
          <p:nvPr/>
        </p:nvSpPr>
        <p:spPr bwMode="auto">
          <a:xfrm>
            <a:off x="704850" y="3603625"/>
            <a:ext cx="1898650" cy="381000"/>
          </a:xfrm>
          <a:prstGeom prst="rect">
            <a:avLst/>
          </a:prstGeom>
          <a:solidFill>
            <a:schemeClr val="hlink"/>
          </a:solidFill>
          <a:ln w="9525">
            <a:solidFill>
              <a:schemeClr val="hlink"/>
            </a:solidFill>
            <a:miter lim="800000"/>
            <a:headEnd/>
            <a:tailEnd/>
          </a:ln>
        </p:spPr>
        <p:txBody>
          <a:bodyPr wrap="none" anchor="ctr"/>
          <a:lstStyle/>
          <a:p>
            <a:pPr eaLnBrk="0" hangingPunct="0"/>
            <a:r>
              <a:rPr lang="zh-CN" altLang="en-US">
                <a:latin typeface="仿宋_GB2312" pitchFamily="49" charset="-122"/>
              </a:rPr>
              <a:t>内部集中访谈</a:t>
            </a:r>
          </a:p>
        </p:txBody>
      </p:sp>
      <p:sp>
        <p:nvSpPr>
          <p:cNvPr id="27655" name="Rectangle 7"/>
          <p:cNvSpPr>
            <a:spLocks noChangeArrowheads="1"/>
          </p:cNvSpPr>
          <p:nvPr/>
        </p:nvSpPr>
        <p:spPr bwMode="auto">
          <a:xfrm>
            <a:off x="704850" y="4213225"/>
            <a:ext cx="1898650" cy="381000"/>
          </a:xfrm>
          <a:prstGeom prst="rect">
            <a:avLst/>
          </a:prstGeom>
          <a:solidFill>
            <a:schemeClr val="hlink"/>
          </a:solidFill>
          <a:ln w="9525">
            <a:solidFill>
              <a:schemeClr val="hlink"/>
            </a:solidFill>
            <a:miter lim="800000"/>
            <a:headEnd/>
            <a:tailEnd/>
          </a:ln>
        </p:spPr>
        <p:txBody>
          <a:bodyPr wrap="none" anchor="ctr"/>
          <a:lstStyle/>
          <a:p>
            <a:pPr eaLnBrk="0" hangingPunct="0"/>
            <a:r>
              <a:rPr lang="zh-CN" altLang="en-US">
                <a:latin typeface="仿宋_GB2312" pitchFamily="49" charset="-122"/>
              </a:rPr>
              <a:t>公司总体战略明晰</a:t>
            </a:r>
          </a:p>
        </p:txBody>
      </p:sp>
      <p:sp>
        <p:nvSpPr>
          <p:cNvPr id="27656" name="Rectangle 8"/>
          <p:cNvSpPr>
            <a:spLocks noChangeArrowheads="1"/>
          </p:cNvSpPr>
          <p:nvPr/>
        </p:nvSpPr>
        <p:spPr bwMode="auto">
          <a:xfrm>
            <a:off x="704850" y="2994025"/>
            <a:ext cx="1898650" cy="381000"/>
          </a:xfrm>
          <a:prstGeom prst="rect">
            <a:avLst/>
          </a:prstGeom>
          <a:solidFill>
            <a:schemeClr val="hlink"/>
          </a:solidFill>
          <a:ln w="9525">
            <a:solidFill>
              <a:schemeClr val="hlink"/>
            </a:solidFill>
            <a:miter lim="800000"/>
            <a:headEnd/>
            <a:tailEnd/>
          </a:ln>
        </p:spPr>
        <p:txBody>
          <a:bodyPr wrap="none" anchor="ctr"/>
          <a:lstStyle/>
          <a:p>
            <a:pPr eaLnBrk="0" hangingPunct="0"/>
            <a:r>
              <a:rPr lang="zh-CN" altLang="en-US">
                <a:latin typeface="仿宋_GB2312" pitchFamily="49" charset="-122"/>
              </a:rPr>
              <a:t>项目启动</a:t>
            </a:r>
          </a:p>
        </p:txBody>
      </p:sp>
      <p:sp>
        <p:nvSpPr>
          <p:cNvPr id="27657" name="Rectangle 9"/>
          <p:cNvSpPr>
            <a:spLocks noChangeArrowheads="1"/>
          </p:cNvSpPr>
          <p:nvPr/>
        </p:nvSpPr>
        <p:spPr bwMode="auto">
          <a:xfrm>
            <a:off x="704850" y="4822825"/>
            <a:ext cx="1898650" cy="381000"/>
          </a:xfrm>
          <a:prstGeom prst="rect">
            <a:avLst/>
          </a:prstGeom>
          <a:solidFill>
            <a:schemeClr val="hlink"/>
          </a:solidFill>
          <a:ln w="9525">
            <a:solidFill>
              <a:schemeClr val="hlink"/>
            </a:solidFill>
            <a:miter lim="800000"/>
            <a:headEnd/>
            <a:tailEnd/>
          </a:ln>
        </p:spPr>
        <p:txBody>
          <a:bodyPr wrap="none" anchor="ctr"/>
          <a:lstStyle/>
          <a:p>
            <a:pPr eaLnBrk="0" hangingPunct="0"/>
            <a:r>
              <a:rPr lang="zh-CN" altLang="en-US">
                <a:latin typeface="仿宋_GB2312" pitchFamily="49" charset="-122"/>
              </a:rPr>
              <a:t>公司业务战略明晰</a:t>
            </a:r>
          </a:p>
        </p:txBody>
      </p:sp>
      <p:sp>
        <p:nvSpPr>
          <p:cNvPr id="27658" name="Line 10"/>
          <p:cNvSpPr>
            <a:spLocks noChangeShapeType="1"/>
          </p:cNvSpPr>
          <p:nvPr/>
        </p:nvSpPr>
        <p:spPr bwMode="auto">
          <a:xfrm>
            <a:off x="1652588" y="3375025"/>
            <a:ext cx="1587" cy="228600"/>
          </a:xfrm>
          <a:prstGeom prst="line">
            <a:avLst/>
          </a:prstGeom>
          <a:noFill/>
          <a:ln w="9525">
            <a:solidFill>
              <a:schemeClr val="hlink"/>
            </a:solidFill>
            <a:round/>
            <a:headEnd/>
            <a:tailEnd type="triangle" w="med" len="med"/>
          </a:ln>
        </p:spPr>
        <p:txBody>
          <a:bodyPr/>
          <a:lstStyle/>
          <a:p>
            <a:endParaRPr lang="zh-CN" altLang="en-US"/>
          </a:p>
        </p:txBody>
      </p:sp>
      <p:sp>
        <p:nvSpPr>
          <p:cNvPr id="27659" name="Line 11"/>
          <p:cNvSpPr>
            <a:spLocks noChangeShapeType="1"/>
          </p:cNvSpPr>
          <p:nvPr/>
        </p:nvSpPr>
        <p:spPr bwMode="auto">
          <a:xfrm>
            <a:off x="1652588" y="3984625"/>
            <a:ext cx="1587" cy="228600"/>
          </a:xfrm>
          <a:prstGeom prst="line">
            <a:avLst/>
          </a:prstGeom>
          <a:noFill/>
          <a:ln w="9525">
            <a:solidFill>
              <a:schemeClr val="hlink"/>
            </a:solidFill>
            <a:round/>
            <a:headEnd/>
            <a:tailEnd type="triangle" w="med" len="med"/>
          </a:ln>
        </p:spPr>
        <p:txBody>
          <a:bodyPr/>
          <a:lstStyle/>
          <a:p>
            <a:endParaRPr lang="zh-CN" altLang="en-US"/>
          </a:p>
        </p:txBody>
      </p:sp>
      <p:sp>
        <p:nvSpPr>
          <p:cNvPr id="27660" name="Line 12"/>
          <p:cNvSpPr>
            <a:spLocks noChangeShapeType="1"/>
          </p:cNvSpPr>
          <p:nvPr/>
        </p:nvSpPr>
        <p:spPr bwMode="auto">
          <a:xfrm>
            <a:off x="1654175" y="4594225"/>
            <a:ext cx="1588" cy="228600"/>
          </a:xfrm>
          <a:prstGeom prst="line">
            <a:avLst/>
          </a:prstGeom>
          <a:noFill/>
          <a:ln w="9525">
            <a:solidFill>
              <a:schemeClr val="hlink"/>
            </a:solidFill>
            <a:round/>
            <a:headEnd/>
            <a:tailEnd type="triangle" w="med" len="med"/>
          </a:ln>
        </p:spPr>
        <p:txBody>
          <a:bodyPr/>
          <a:lstStyle/>
          <a:p>
            <a:endParaRPr lang="zh-CN" altLang="en-US"/>
          </a:p>
        </p:txBody>
      </p:sp>
      <p:sp>
        <p:nvSpPr>
          <p:cNvPr id="27661" name="AutoShape 27"/>
          <p:cNvSpPr>
            <a:spLocks noChangeArrowheads="1"/>
          </p:cNvSpPr>
          <p:nvPr/>
        </p:nvSpPr>
        <p:spPr bwMode="auto">
          <a:xfrm>
            <a:off x="2576513" y="1851025"/>
            <a:ext cx="2341562" cy="685800"/>
          </a:xfrm>
          <a:prstGeom prst="chevron">
            <a:avLst>
              <a:gd name="adj" fmla="val 85359"/>
            </a:avLst>
          </a:prstGeom>
          <a:solidFill>
            <a:srgbClr val="6699FF"/>
          </a:solidFill>
          <a:ln w="9525">
            <a:solidFill>
              <a:srgbClr val="6699FF"/>
            </a:solidFill>
            <a:miter lim="800000"/>
            <a:headEnd/>
            <a:tailEnd/>
          </a:ln>
        </p:spPr>
        <p:txBody>
          <a:bodyPr wrap="none" anchor="ctr"/>
          <a:lstStyle/>
          <a:p>
            <a:r>
              <a:rPr lang="en-US" altLang="zh-CN" sz="1800" b="1">
                <a:latin typeface="仿宋_GB2312" pitchFamily="49" charset="-122"/>
              </a:rPr>
              <a:t>     </a:t>
            </a:r>
            <a:r>
              <a:rPr lang="zh-CN" altLang="en-US" sz="1800" b="1">
                <a:latin typeface="仿宋_GB2312" pitchFamily="49" charset="-122"/>
              </a:rPr>
              <a:t>股权结构设计</a:t>
            </a:r>
          </a:p>
        </p:txBody>
      </p:sp>
      <p:sp>
        <p:nvSpPr>
          <p:cNvPr id="27662" name="Rectangle 28"/>
          <p:cNvSpPr>
            <a:spLocks noChangeArrowheads="1"/>
          </p:cNvSpPr>
          <p:nvPr/>
        </p:nvSpPr>
        <p:spPr bwMode="auto">
          <a:xfrm>
            <a:off x="2806700" y="3603625"/>
            <a:ext cx="1898650" cy="381000"/>
          </a:xfrm>
          <a:prstGeom prst="rect">
            <a:avLst/>
          </a:prstGeom>
          <a:solidFill>
            <a:schemeClr val="hlink"/>
          </a:solidFill>
          <a:ln w="9525">
            <a:solidFill>
              <a:schemeClr val="hlink"/>
            </a:solidFill>
            <a:miter lim="800000"/>
            <a:headEnd/>
            <a:tailEnd/>
          </a:ln>
        </p:spPr>
        <p:txBody>
          <a:bodyPr wrap="none" anchor="ctr"/>
          <a:lstStyle/>
          <a:p>
            <a:r>
              <a:rPr lang="zh-CN" altLang="en-US">
                <a:latin typeface="仿宋_GB2312" pitchFamily="49" charset="-122"/>
              </a:rPr>
              <a:t>公司预留股份处理</a:t>
            </a:r>
          </a:p>
        </p:txBody>
      </p:sp>
      <p:sp>
        <p:nvSpPr>
          <p:cNvPr id="27663" name="Line 29"/>
          <p:cNvSpPr>
            <a:spLocks noChangeShapeType="1"/>
          </p:cNvSpPr>
          <p:nvPr/>
        </p:nvSpPr>
        <p:spPr bwMode="auto">
          <a:xfrm>
            <a:off x="3756025" y="3375025"/>
            <a:ext cx="1588" cy="228600"/>
          </a:xfrm>
          <a:prstGeom prst="line">
            <a:avLst/>
          </a:prstGeom>
          <a:noFill/>
          <a:ln w="9525">
            <a:solidFill>
              <a:schemeClr val="hlink"/>
            </a:solidFill>
            <a:round/>
            <a:headEnd/>
            <a:tailEnd type="triangle" w="med" len="med"/>
          </a:ln>
        </p:spPr>
        <p:txBody>
          <a:bodyPr/>
          <a:lstStyle/>
          <a:p>
            <a:endParaRPr lang="zh-CN" altLang="en-US"/>
          </a:p>
        </p:txBody>
      </p:sp>
      <p:sp>
        <p:nvSpPr>
          <p:cNvPr id="27664" name="Rectangle 30"/>
          <p:cNvSpPr>
            <a:spLocks noChangeArrowheads="1"/>
          </p:cNvSpPr>
          <p:nvPr/>
        </p:nvSpPr>
        <p:spPr bwMode="auto">
          <a:xfrm>
            <a:off x="2801938" y="2994025"/>
            <a:ext cx="1909762" cy="381000"/>
          </a:xfrm>
          <a:prstGeom prst="rect">
            <a:avLst/>
          </a:prstGeom>
          <a:solidFill>
            <a:schemeClr val="hlink"/>
          </a:solidFill>
          <a:ln w="9525">
            <a:solidFill>
              <a:schemeClr val="hlink"/>
            </a:solidFill>
            <a:miter lim="800000"/>
            <a:headEnd/>
            <a:tailEnd/>
          </a:ln>
        </p:spPr>
        <p:txBody>
          <a:bodyPr wrap="none" anchor="ctr"/>
          <a:lstStyle/>
          <a:p>
            <a:r>
              <a:rPr lang="zh-CN" altLang="en-US">
                <a:latin typeface="仿宋_GB2312" pitchFamily="49" charset="-122"/>
              </a:rPr>
              <a:t>公司股权结构设计</a:t>
            </a:r>
          </a:p>
        </p:txBody>
      </p:sp>
      <p:sp>
        <p:nvSpPr>
          <p:cNvPr id="27665" name="Text Box 39"/>
          <p:cNvSpPr txBox="1">
            <a:spLocks noChangeArrowheads="1"/>
          </p:cNvSpPr>
          <p:nvPr/>
        </p:nvSpPr>
        <p:spPr bwMode="auto">
          <a:xfrm>
            <a:off x="992188" y="1412875"/>
            <a:ext cx="1296987" cy="336550"/>
          </a:xfrm>
          <a:prstGeom prst="rect">
            <a:avLst/>
          </a:prstGeom>
          <a:noFill/>
          <a:ln w="9525">
            <a:noFill/>
            <a:miter lim="800000"/>
            <a:headEnd/>
            <a:tailEnd/>
          </a:ln>
        </p:spPr>
        <p:txBody>
          <a:bodyPr>
            <a:spAutoFit/>
          </a:bodyPr>
          <a:lstStyle/>
          <a:p>
            <a:pPr>
              <a:spcBef>
                <a:spcPct val="50000"/>
              </a:spcBef>
            </a:pPr>
            <a:r>
              <a:rPr lang="zh-CN" altLang="en-US" b="1"/>
              <a:t>阶段一</a:t>
            </a:r>
          </a:p>
        </p:txBody>
      </p:sp>
      <p:sp>
        <p:nvSpPr>
          <p:cNvPr id="27666" name="Text Box 40"/>
          <p:cNvSpPr txBox="1">
            <a:spLocks noChangeArrowheads="1"/>
          </p:cNvSpPr>
          <p:nvPr/>
        </p:nvSpPr>
        <p:spPr bwMode="auto">
          <a:xfrm>
            <a:off x="2936875" y="1412875"/>
            <a:ext cx="1296988" cy="336550"/>
          </a:xfrm>
          <a:prstGeom prst="rect">
            <a:avLst/>
          </a:prstGeom>
          <a:noFill/>
          <a:ln w="9525">
            <a:noFill/>
            <a:miter lim="800000"/>
            <a:headEnd/>
            <a:tailEnd/>
          </a:ln>
        </p:spPr>
        <p:txBody>
          <a:bodyPr>
            <a:spAutoFit/>
          </a:bodyPr>
          <a:lstStyle/>
          <a:p>
            <a:pPr>
              <a:spcBef>
                <a:spcPct val="50000"/>
              </a:spcBef>
            </a:pPr>
            <a:r>
              <a:rPr lang="zh-CN" altLang="en-US" b="1"/>
              <a:t>阶段二</a:t>
            </a:r>
          </a:p>
        </p:txBody>
      </p:sp>
      <p:sp>
        <p:nvSpPr>
          <p:cNvPr id="27667" name="Text Box 41"/>
          <p:cNvSpPr txBox="1">
            <a:spLocks noChangeArrowheads="1"/>
          </p:cNvSpPr>
          <p:nvPr/>
        </p:nvSpPr>
        <p:spPr bwMode="auto">
          <a:xfrm>
            <a:off x="4953000" y="1412875"/>
            <a:ext cx="1296988" cy="336550"/>
          </a:xfrm>
          <a:prstGeom prst="rect">
            <a:avLst/>
          </a:prstGeom>
          <a:noFill/>
          <a:ln w="9525">
            <a:noFill/>
            <a:miter lim="800000"/>
            <a:headEnd/>
            <a:tailEnd/>
          </a:ln>
        </p:spPr>
        <p:txBody>
          <a:bodyPr>
            <a:spAutoFit/>
          </a:bodyPr>
          <a:lstStyle/>
          <a:p>
            <a:pPr>
              <a:spcBef>
                <a:spcPct val="50000"/>
              </a:spcBef>
            </a:pPr>
            <a:r>
              <a:rPr lang="zh-CN" altLang="en-US" b="1"/>
              <a:t>阶段三</a:t>
            </a:r>
          </a:p>
        </p:txBody>
      </p:sp>
      <p:sp>
        <p:nvSpPr>
          <p:cNvPr id="27668" name="Text Box 42"/>
          <p:cNvSpPr txBox="1">
            <a:spLocks noChangeArrowheads="1"/>
          </p:cNvSpPr>
          <p:nvPr/>
        </p:nvSpPr>
        <p:spPr bwMode="auto">
          <a:xfrm>
            <a:off x="6969125" y="1412875"/>
            <a:ext cx="1296988" cy="336550"/>
          </a:xfrm>
          <a:prstGeom prst="rect">
            <a:avLst/>
          </a:prstGeom>
          <a:noFill/>
          <a:ln w="9525">
            <a:noFill/>
            <a:miter lim="800000"/>
            <a:headEnd/>
            <a:tailEnd/>
          </a:ln>
        </p:spPr>
        <p:txBody>
          <a:bodyPr>
            <a:spAutoFit/>
          </a:bodyPr>
          <a:lstStyle/>
          <a:p>
            <a:pPr>
              <a:spcBef>
                <a:spcPct val="50000"/>
              </a:spcBef>
            </a:pPr>
            <a:r>
              <a:rPr lang="zh-CN" altLang="en-US" b="1"/>
              <a:t>阶段四</a:t>
            </a:r>
          </a:p>
        </p:txBody>
      </p:sp>
      <p:sp>
        <p:nvSpPr>
          <p:cNvPr id="27669" name="Rectangle 43"/>
          <p:cNvSpPr>
            <a:spLocks noChangeArrowheads="1"/>
          </p:cNvSpPr>
          <p:nvPr/>
        </p:nvSpPr>
        <p:spPr bwMode="auto">
          <a:xfrm>
            <a:off x="4891088" y="3603625"/>
            <a:ext cx="1898650" cy="381000"/>
          </a:xfrm>
          <a:prstGeom prst="rect">
            <a:avLst/>
          </a:prstGeom>
          <a:solidFill>
            <a:schemeClr val="hlink"/>
          </a:solidFill>
          <a:ln w="9525">
            <a:solidFill>
              <a:schemeClr val="hlink"/>
            </a:solidFill>
            <a:miter lim="800000"/>
            <a:headEnd/>
            <a:tailEnd/>
          </a:ln>
        </p:spPr>
        <p:txBody>
          <a:bodyPr wrap="none" anchor="ctr"/>
          <a:lstStyle/>
          <a:p>
            <a:r>
              <a:rPr lang="zh-CN" altLang="en-US"/>
              <a:t>持股人员范围确定</a:t>
            </a:r>
          </a:p>
        </p:txBody>
      </p:sp>
      <p:sp>
        <p:nvSpPr>
          <p:cNvPr id="27670" name="Line 44"/>
          <p:cNvSpPr>
            <a:spLocks noChangeShapeType="1"/>
          </p:cNvSpPr>
          <p:nvPr/>
        </p:nvSpPr>
        <p:spPr bwMode="auto">
          <a:xfrm>
            <a:off x="5840413" y="3375025"/>
            <a:ext cx="1587" cy="228600"/>
          </a:xfrm>
          <a:prstGeom prst="line">
            <a:avLst/>
          </a:prstGeom>
          <a:noFill/>
          <a:ln w="9525">
            <a:solidFill>
              <a:schemeClr val="hlink"/>
            </a:solidFill>
            <a:round/>
            <a:headEnd/>
            <a:tailEnd type="triangle" w="med" len="med"/>
          </a:ln>
        </p:spPr>
        <p:txBody>
          <a:bodyPr/>
          <a:lstStyle/>
          <a:p>
            <a:endParaRPr lang="zh-CN" altLang="en-US"/>
          </a:p>
        </p:txBody>
      </p:sp>
      <p:sp>
        <p:nvSpPr>
          <p:cNvPr id="27671" name="Line 45"/>
          <p:cNvSpPr>
            <a:spLocks noChangeShapeType="1"/>
          </p:cNvSpPr>
          <p:nvPr/>
        </p:nvSpPr>
        <p:spPr bwMode="auto">
          <a:xfrm>
            <a:off x="5840413" y="3984625"/>
            <a:ext cx="1587" cy="228600"/>
          </a:xfrm>
          <a:prstGeom prst="line">
            <a:avLst/>
          </a:prstGeom>
          <a:noFill/>
          <a:ln w="9525">
            <a:solidFill>
              <a:schemeClr val="hlink"/>
            </a:solidFill>
            <a:round/>
            <a:headEnd/>
            <a:tailEnd type="triangle" w="med" len="med"/>
          </a:ln>
        </p:spPr>
        <p:txBody>
          <a:bodyPr/>
          <a:lstStyle/>
          <a:p>
            <a:endParaRPr lang="zh-CN" altLang="en-US"/>
          </a:p>
        </p:txBody>
      </p:sp>
      <p:sp>
        <p:nvSpPr>
          <p:cNvPr id="27672" name="Rectangle 46"/>
          <p:cNvSpPr>
            <a:spLocks noChangeArrowheads="1"/>
          </p:cNvSpPr>
          <p:nvPr/>
        </p:nvSpPr>
        <p:spPr bwMode="auto">
          <a:xfrm>
            <a:off x="4881563" y="4213225"/>
            <a:ext cx="1919287" cy="381000"/>
          </a:xfrm>
          <a:prstGeom prst="rect">
            <a:avLst/>
          </a:prstGeom>
          <a:solidFill>
            <a:schemeClr val="hlink"/>
          </a:solidFill>
          <a:ln w="9525">
            <a:solidFill>
              <a:schemeClr val="hlink"/>
            </a:solidFill>
            <a:miter lim="800000"/>
            <a:headEnd/>
            <a:tailEnd/>
          </a:ln>
        </p:spPr>
        <p:txBody>
          <a:bodyPr wrap="none" anchor="ctr"/>
          <a:lstStyle/>
          <a:p>
            <a:r>
              <a:rPr lang="zh-CN" altLang="en-US"/>
              <a:t>持股人员层级划分</a:t>
            </a:r>
          </a:p>
        </p:txBody>
      </p:sp>
      <p:sp>
        <p:nvSpPr>
          <p:cNvPr id="27673" name="Rectangle 47"/>
          <p:cNvSpPr>
            <a:spLocks noChangeArrowheads="1"/>
          </p:cNvSpPr>
          <p:nvPr/>
        </p:nvSpPr>
        <p:spPr bwMode="auto">
          <a:xfrm>
            <a:off x="4886325" y="2994025"/>
            <a:ext cx="1909763" cy="381000"/>
          </a:xfrm>
          <a:prstGeom prst="rect">
            <a:avLst/>
          </a:prstGeom>
          <a:solidFill>
            <a:schemeClr val="hlink"/>
          </a:solidFill>
          <a:ln w="9525">
            <a:solidFill>
              <a:schemeClr val="hlink"/>
            </a:solidFill>
            <a:miter lim="800000"/>
            <a:headEnd/>
            <a:tailEnd/>
          </a:ln>
        </p:spPr>
        <p:txBody>
          <a:bodyPr wrap="none" anchor="ctr"/>
          <a:lstStyle/>
          <a:p>
            <a:r>
              <a:rPr lang="zh-CN" altLang="en-US">
                <a:latin typeface="仿宋_GB2312" pitchFamily="49" charset="-122"/>
              </a:rPr>
              <a:t>岗位优化调整</a:t>
            </a:r>
          </a:p>
        </p:txBody>
      </p:sp>
      <p:sp>
        <p:nvSpPr>
          <p:cNvPr id="27674" name="Rectangle 48"/>
          <p:cNvSpPr>
            <a:spLocks noChangeArrowheads="1"/>
          </p:cNvSpPr>
          <p:nvPr/>
        </p:nvSpPr>
        <p:spPr bwMode="auto">
          <a:xfrm>
            <a:off x="6991350" y="4213225"/>
            <a:ext cx="1706563" cy="381000"/>
          </a:xfrm>
          <a:prstGeom prst="rect">
            <a:avLst/>
          </a:prstGeom>
          <a:solidFill>
            <a:schemeClr val="hlink"/>
          </a:solidFill>
          <a:ln w="9525">
            <a:solidFill>
              <a:schemeClr val="hlink"/>
            </a:solidFill>
            <a:miter lim="800000"/>
            <a:headEnd/>
            <a:tailEnd/>
          </a:ln>
        </p:spPr>
        <p:txBody>
          <a:bodyPr wrap="none" anchor="ctr"/>
          <a:lstStyle/>
          <a:p>
            <a:pPr eaLnBrk="0" hangingPunct="0"/>
            <a:r>
              <a:rPr lang="zh-CN" altLang="en-US"/>
              <a:t>激励模式的选择</a:t>
            </a:r>
          </a:p>
        </p:txBody>
      </p:sp>
      <p:sp>
        <p:nvSpPr>
          <p:cNvPr id="27675" name="Rectangle 49"/>
          <p:cNvSpPr>
            <a:spLocks noChangeArrowheads="1"/>
          </p:cNvSpPr>
          <p:nvPr/>
        </p:nvSpPr>
        <p:spPr bwMode="auto">
          <a:xfrm>
            <a:off x="6991350" y="2994025"/>
            <a:ext cx="1706563" cy="381000"/>
          </a:xfrm>
          <a:prstGeom prst="rect">
            <a:avLst/>
          </a:prstGeom>
          <a:solidFill>
            <a:schemeClr val="hlink"/>
          </a:solidFill>
          <a:ln w="9525">
            <a:solidFill>
              <a:schemeClr val="hlink"/>
            </a:solidFill>
            <a:miter lim="800000"/>
            <a:headEnd/>
            <a:tailEnd/>
          </a:ln>
        </p:spPr>
        <p:txBody>
          <a:bodyPr wrap="none" anchor="ctr"/>
          <a:lstStyle/>
          <a:p>
            <a:r>
              <a:rPr lang="zh-CN" altLang="en-US">
                <a:latin typeface="仿宋_GB2312" pitchFamily="49" charset="-122"/>
              </a:rPr>
              <a:t>激励人员范围确定</a:t>
            </a:r>
          </a:p>
        </p:txBody>
      </p:sp>
      <p:sp>
        <p:nvSpPr>
          <p:cNvPr id="27676" name="Rectangle 50"/>
          <p:cNvSpPr>
            <a:spLocks noChangeArrowheads="1"/>
          </p:cNvSpPr>
          <p:nvPr/>
        </p:nvSpPr>
        <p:spPr bwMode="auto">
          <a:xfrm>
            <a:off x="6991350" y="3603625"/>
            <a:ext cx="1706563" cy="381000"/>
          </a:xfrm>
          <a:prstGeom prst="rect">
            <a:avLst/>
          </a:prstGeom>
          <a:solidFill>
            <a:schemeClr val="hlink"/>
          </a:solidFill>
          <a:ln w="9525">
            <a:solidFill>
              <a:schemeClr val="hlink"/>
            </a:solidFill>
            <a:miter lim="800000"/>
            <a:headEnd/>
            <a:tailEnd/>
          </a:ln>
        </p:spPr>
        <p:txBody>
          <a:bodyPr wrap="none" anchor="ctr"/>
          <a:lstStyle/>
          <a:p>
            <a:r>
              <a:rPr lang="zh-CN" altLang="en-US">
                <a:latin typeface="仿宋_GB2312" pitchFamily="49" charset="-122"/>
              </a:rPr>
              <a:t>考核指标的确定</a:t>
            </a:r>
          </a:p>
        </p:txBody>
      </p:sp>
      <p:sp>
        <p:nvSpPr>
          <p:cNvPr id="27677" name="Rectangle 51"/>
          <p:cNvSpPr>
            <a:spLocks noChangeArrowheads="1"/>
          </p:cNvSpPr>
          <p:nvPr/>
        </p:nvSpPr>
        <p:spPr bwMode="auto">
          <a:xfrm>
            <a:off x="6991350" y="4822825"/>
            <a:ext cx="1706563" cy="381000"/>
          </a:xfrm>
          <a:prstGeom prst="rect">
            <a:avLst/>
          </a:prstGeom>
          <a:solidFill>
            <a:schemeClr val="hlink"/>
          </a:solidFill>
          <a:ln w="9525">
            <a:solidFill>
              <a:schemeClr val="hlink"/>
            </a:solidFill>
            <a:miter lim="800000"/>
            <a:headEnd/>
            <a:tailEnd/>
          </a:ln>
        </p:spPr>
        <p:txBody>
          <a:bodyPr wrap="none" anchor="ctr"/>
          <a:lstStyle/>
          <a:p>
            <a:r>
              <a:rPr lang="zh-CN" altLang="en-US"/>
              <a:t>授予及行权的条件</a:t>
            </a:r>
          </a:p>
        </p:txBody>
      </p:sp>
      <p:sp>
        <p:nvSpPr>
          <p:cNvPr id="27678" name="Line 52"/>
          <p:cNvSpPr>
            <a:spLocks noChangeShapeType="1"/>
          </p:cNvSpPr>
          <p:nvPr/>
        </p:nvSpPr>
        <p:spPr bwMode="auto">
          <a:xfrm>
            <a:off x="7845425" y="3375025"/>
            <a:ext cx="1588" cy="228600"/>
          </a:xfrm>
          <a:prstGeom prst="line">
            <a:avLst/>
          </a:prstGeom>
          <a:noFill/>
          <a:ln w="9525">
            <a:solidFill>
              <a:schemeClr val="hlink"/>
            </a:solidFill>
            <a:round/>
            <a:headEnd/>
            <a:tailEnd type="triangle" w="med" len="med"/>
          </a:ln>
        </p:spPr>
        <p:txBody>
          <a:bodyPr/>
          <a:lstStyle/>
          <a:p>
            <a:endParaRPr lang="zh-CN" altLang="en-US"/>
          </a:p>
        </p:txBody>
      </p:sp>
      <p:sp>
        <p:nvSpPr>
          <p:cNvPr id="27679" name="Line 53"/>
          <p:cNvSpPr>
            <a:spLocks noChangeShapeType="1"/>
          </p:cNvSpPr>
          <p:nvPr/>
        </p:nvSpPr>
        <p:spPr bwMode="auto">
          <a:xfrm>
            <a:off x="7845425" y="3984625"/>
            <a:ext cx="1588" cy="228600"/>
          </a:xfrm>
          <a:prstGeom prst="line">
            <a:avLst/>
          </a:prstGeom>
          <a:noFill/>
          <a:ln w="9525">
            <a:solidFill>
              <a:schemeClr val="hlink"/>
            </a:solidFill>
            <a:round/>
            <a:headEnd/>
            <a:tailEnd type="triangle" w="med" len="med"/>
          </a:ln>
        </p:spPr>
        <p:txBody>
          <a:bodyPr/>
          <a:lstStyle/>
          <a:p>
            <a:endParaRPr lang="zh-CN" altLang="en-US"/>
          </a:p>
        </p:txBody>
      </p:sp>
      <p:sp>
        <p:nvSpPr>
          <p:cNvPr id="27680" name="Line 54"/>
          <p:cNvSpPr>
            <a:spLocks noChangeShapeType="1"/>
          </p:cNvSpPr>
          <p:nvPr/>
        </p:nvSpPr>
        <p:spPr bwMode="auto">
          <a:xfrm>
            <a:off x="7845425" y="4594225"/>
            <a:ext cx="1588" cy="228600"/>
          </a:xfrm>
          <a:prstGeom prst="line">
            <a:avLst/>
          </a:prstGeom>
          <a:noFill/>
          <a:ln w="9525">
            <a:solidFill>
              <a:schemeClr val="hlink"/>
            </a:solidFill>
            <a:round/>
            <a:headEnd/>
            <a:tailEnd type="triangle" w="med" len="med"/>
          </a:ln>
        </p:spPr>
        <p:txBody>
          <a:bodyPr/>
          <a:lstStyle/>
          <a:p>
            <a:endParaRPr lang="zh-CN" altLang="en-US"/>
          </a:p>
        </p:txBody>
      </p:sp>
      <p:sp>
        <p:nvSpPr>
          <p:cNvPr id="27681" name="Rectangle 55"/>
          <p:cNvSpPr>
            <a:spLocks noChangeArrowheads="1"/>
          </p:cNvSpPr>
          <p:nvPr/>
        </p:nvSpPr>
        <p:spPr bwMode="auto">
          <a:xfrm>
            <a:off x="4883150" y="4822825"/>
            <a:ext cx="1919288" cy="381000"/>
          </a:xfrm>
          <a:prstGeom prst="rect">
            <a:avLst/>
          </a:prstGeom>
          <a:solidFill>
            <a:schemeClr val="hlink"/>
          </a:solidFill>
          <a:ln w="9525">
            <a:solidFill>
              <a:schemeClr val="hlink"/>
            </a:solidFill>
            <a:miter lim="800000"/>
            <a:headEnd/>
            <a:tailEnd/>
          </a:ln>
        </p:spPr>
        <p:txBody>
          <a:bodyPr wrap="none" anchor="ctr"/>
          <a:lstStyle/>
          <a:p>
            <a:r>
              <a:rPr lang="zh-CN" altLang="en-US"/>
              <a:t>各层级持股比例确定</a:t>
            </a:r>
          </a:p>
        </p:txBody>
      </p:sp>
      <p:cxnSp>
        <p:nvCxnSpPr>
          <p:cNvPr id="27682" name="AutoShape 56"/>
          <p:cNvCxnSpPr>
            <a:cxnSpLocks noChangeShapeType="1"/>
            <a:stCxn id="27672" idx="2"/>
            <a:endCxn id="27681" idx="0"/>
          </p:cNvCxnSpPr>
          <p:nvPr/>
        </p:nvCxnSpPr>
        <p:spPr bwMode="auto">
          <a:xfrm rot="16200000" flipH="1">
            <a:off x="5728494" y="4707731"/>
            <a:ext cx="228600" cy="1588"/>
          </a:xfrm>
          <a:prstGeom prst="bentConnector3">
            <a:avLst>
              <a:gd name="adj1" fmla="val 50000"/>
            </a:avLst>
          </a:prstGeom>
          <a:noFill/>
          <a:ln w="9525">
            <a:solidFill>
              <a:schemeClr val="hlink"/>
            </a:solidFill>
            <a:miter lim="800000"/>
            <a:headEnd/>
            <a:tailEnd type="triangle" w="med" len="med"/>
          </a:ln>
        </p:spPr>
      </p:cxnSp>
      <p:sp>
        <p:nvSpPr>
          <p:cNvPr id="27683" name="Rectangle 57"/>
          <p:cNvSpPr>
            <a:spLocks noChangeArrowheads="1"/>
          </p:cNvSpPr>
          <p:nvPr/>
        </p:nvSpPr>
        <p:spPr bwMode="auto">
          <a:xfrm>
            <a:off x="4883150" y="5416550"/>
            <a:ext cx="1919288" cy="381000"/>
          </a:xfrm>
          <a:prstGeom prst="rect">
            <a:avLst/>
          </a:prstGeom>
          <a:solidFill>
            <a:schemeClr val="hlink"/>
          </a:solidFill>
          <a:ln w="9525">
            <a:solidFill>
              <a:schemeClr val="hlink"/>
            </a:solidFill>
            <a:miter lim="800000"/>
            <a:headEnd/>
            <a:tailEnd/>
          </a:ln>
        </p:spPr>
        <p:txBody>
          <a:bodyPr wrap="none" anchor="ctr"/>
          <a:lstStyle/>
          <a:p>
            <a:r>
              <a:rPr lang="zh-CN" altLang="en-US"/>
              <a:t>员工认股及持股方式</a:t>
            </a:r>
            <a:endParaRPr lang="zh-CN" altLang="en-US">
              <a:latin typeface="仿宋_GB2312" pitchFamily="49" charset="-122"/>
            </a:endParaRPr>
          </a:p>
        </p:txBody>
      </p:sp>
      <p:cxnSp>
        <p:nvCxnSpPr>
          <p:cNvPr id="27684" name="AutoShape 58"/>
          <p:cNvCxnSpPr>
            <a:cxnSpLocks noChangeShapeType="1"/>
            <a:endCxn id="27683" idx="0"/>
          </p:cNvCxnSpPr>
          <p:nvPr/>
        </p:nvCxnSpPr>
        <p:spPr bwMode="auto">
          <a:xfrm rot="16200000" flipH="1">
            <a:off x="5728494" y="5301456"/>
            <a:ext cx="228600" cy="1588"/>
          </a:xfrm>
          <a:prstGeom prst="bentConnector3">
            <a:avLst>
              <a:gd name="adj1" fmla="val 50000"/>
            </a:avLst>
          </a:prstGeom>
          <a:noFill/>
          <a:ln w="9525">
            <a:solidFill>
              <a:schemeClr val="hlink"/>
            </a:solidFill>
            <a:miter lim="800000"/>
            <a:headEnd/>
            <a:tailEnd type="triangle" w="med" len="med"/>
          </a:ln>
        </p:spPr>
      </p:cxnSp>
      <p:sp>
        <p:nvSpPr>
          <p:cNvPr id="27685" name="Rectangle 59"/>
          <p:cNvSpPr>
            <a:spLocks noChangeArrowheads="1"/>
          </p:cNvSpPr>
          <p:nvPr/>
        </p:nvSpPr>
        <p:spPr bwMode="auto">
          <a:xfrm>
            <a:off x="6991350" y="5424488"/>
            <a:ext cx="1706563" cy="381000"/>
          </a:xfrm>
          <a:prstGeom prst="rect">
            <a:avLst/>
          </a:prstGeom>
          <a:solidFill>
            <a:schemeClr val="hlink"/>
          </a:solidFill>
          <a:ln w="9525">
            <a:solidFill>
              <a:schemeClr val="hlink"/>
            </a:solidFill>
            <a:miter lim="800000"/>
            <a:headEnd/>
            <a:tailEnd/>
          </a:ln>
        </p:spPr>
        <p:txBody>
          <a:bodyPr wrap="none" anchor="ctr"/>
          <a:lstStyle/>
          <a:p>
            <a:r>
              <a:rPr lang="zh-CN" altLang="en-US"/>
              <a:t>奖励股份的管理</a:t>
            </a:r>
          </a:p>
        </p:txBody>
      </p:sp>
      <p:sp>
        <p:nvSpPr>
          <p:cNvPr id="27686" name="Line 60"/>
          <p:cNvSpPr>
            <a:spLocks noChangeShapeType="1"/>
          </p:cNvSpPr>
          <p:nvPr/>
        </p:nvSpPr>
        <p:spPr bwMode="auto">
          <a:xfrm>
            <a:off x="7845425" y="5187950"/>
            <a:ext cx="1588" cy="228600"/>
          </a:xfrm>
          <a:prstGeom prst="line">
            <a:avLst/>
          </a:prstGeom>
          <a:noFill/>
          <a:ln w="9525">
            <a:solidFill>
              <a:schemeClr val="hlink"/>
            </a:solidFill>
            <a:round/>
            <a:headEnd/>
            <a:tailEnd type="triangle" w="med" len="med"/>
          </a:ln>
        </p:spPr>
        <p:txBody>
          <a:bodyPr/>
          <a:lstStyle/>
          <a:p>
            <a:endParaRPr lang="zh-CN" altLang="en-US"/>
          </a:p>
        </p:txBody>
      </p:sp>
      <p:sp>
        <p:nvSpPr>
          <p:cNvPr id="27687" name="Rectangle 61"/>
          <p:cNvSpPr>
            <a:spLocks noChangeArrowheads="1"/>
          </p:cNvSpPr>
          <p:nvPr/>
        </p:nvSpPr>
        <p:spPr bwMode="auto">
          <a:xfrm>
            <a:off x="4883150" y="6051550"/>
            <a:ext cx="1919288" cy="381000"/>
          </a:xfrm>
          <a:prstGeom prst="rect">
            <a:avLst/>
          </a:prstGeom>
          <a:solidFill>
            <a:schemeClr val="hlink"/>
          </a:solidFill>
          <a:ln w="9525">
            <a:solidFill>
              <a:schemeClr val="hlink"/>
            </a:solidFill>
            <a:miter lim="800000"/>
            <a:headEnd/>
            <a:tailEnd/>
          </a:ln>
        </p:spPr>
        <p:txBody>
          <a:bodyPr wrap="none" anchor="ctr"/>
          <a:lstStyle/>
          <a:p>
            <a:r>
              <a:rPr lang="zh-CN" altLang="en-US">
                <a:latin typeface="仿宋_GB2312" pitchFamily="49" charset="-122"/>
              </a:rPr>
              <a:t>员工股份的管理</a:t>
            </a:r>
          </a:p>
        </p:txBody>
      </p:sp>
      <p:cxnSp>
        <p:nvCxnSpPr>
          <p:cNvPr id="27688" name="AutoShape 62"/>
          <p:cNvCxnSpPr>
            <a:cxnSpLocks noChangeShapeType="1"/>
            <a:endCxn id="27687" idx="0"/>
          </p:cNvCxnSpPr>
          <p:nvPr/>
        </p:nvCxnSpPr>
        <p:spPr bwMode="auto">
          <a:xfrm rot="16200000" flipH="1">
            <a:off x="5728494" y="5936456"/>
            <a:ext cx="228600" cy="1588"/>
          </a:xfrm>
          <a:prstGeom prst="bentConnector3">
            <a:avLst>
              <a:gd name="adj1" fmla="val 50000"/>
            </a:avLst>
          </a:prstGeom>
          <a:noFill/>
          <a:ln w="9525">
            <a:solidFill>
              <a:schemeClr val="hlink"/>
            </a:solidFill>
            <a:miter lim="800000"/>
            <a:headEnd/>
            <a:tailEnd type="triangle" w="med" len="med"/>
          </a:ln>
        </p:spPr>
      </p:cxn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zh-CN" altLang="en-US" smtClean="0">
                <a:solidFill>
                  <a:schemeClr val="tx1"/>
                </a:solidFill>
              </a:rPr>
              <a:t>阶段一</a:t>
            </a:r>
            <a:br>
              <a:rPr lang="zh-CN" altLang="en-US" smtClean="0">
                <a:solidFill>
                  <a:schemeClr val="tx1"/>
                </a:solidFill>
              </a:rPr>
            </a:br>
            <a:r>
              <a:rPr lang="zh-CN" altLang="en-US" smtClean="0">
                <a:solidFill>
                  <a:schemeClr val="tx1"/>
                </a:solidFill>
              </a:rPr>
              <a:t>发展战略明晰</a:t>
            </a:r>
          </a:p>
        </p:txBody>
      </p:sp>
      <p:sp>
        <p:nvSpPr>
          <p:cNvPr id="18435" name="Text Box 3"/>
          <p:cNvSpPr txBox="1">
            <a:spLocks noChangeArrowheads="1"/>
          </p:cNvSpPr>
          <p:nvPr/>
        </p:nvSpPr>
        <p:spPr bwMode="auto">
          <a:xfrm>
            <a:off x="966788" y="1905000"/>
            <a:ext cx="8007350" cy="4343400"/>
          </a:xfrm>
          <a:prstGeom prst="rect">
            <a:avLst/>
          </a:prstGeom>
          <a:solidFill>
            <a:schemeClr val="hlink"/>
          </a:solidFill>
          <a:ln w="9525">
            <a:solidFill>
              <a:schemeClr val="hlink"/>
            </a:solidFill>
            <a:miter lim="800000"/>
            <a:headEnd/>
            <a:tailEnd/>
          </a:ln>
          <a:effectLst>
            <a:outerShdw dist="107763" dir="18900000" algn="ctr" rotWithShape="0">
              <a:schemeClr val="bg2"/>
            </a:outerShdw>
          </a:effectLst>
        </p:spPr>
        <p:txBody>
          <a:bodyPr/>
          <a:lstStyle/>
          <a:p>
            <a:pPr algn="l">
              <a:lnSpc>
                <a:spcPct val="120000"/>
              </a:lnSpc>
              <a:spcBef>
                <a:spcPct val="50000"/>
              </a:spcBef>
              <a:defRPr/>
            </a:pPr>
            <a:r>
              <a:rPr lang="en-US" altLang="zh-CN" sz="2000" b="1"/>
              <a:t>  </a:t>
            </a:r>
            <a:r>
              <a:rPr lang="zh-CN" altLang="en-US" sz="2000" b="1"/>
              <a:t>阶段目标</a:t>
            </a:r>
          </a:p>
          <a:p>
            <a:pPr lvl="1" algn="l">
              <a:lnSpc>
                <a:spcPct val="120000"/>
              </a:lnSpc>
              <a:spcBef>
                <a:spcPct val="50000"/>
              </a:spcBef>
              <a:defRPr/>
            </a:pPr>
            <a:r>
              <a:rPr lang="en-US" altLang="zh-CN" sz="2000"/>
              <a:t>1</a:t>
            </a:r>
            <a:r>
              <a:rPr lang="zh-CN" altLang="en-US" sz="2000"/>
              <a:t>、组建双方咨询项目小组；</a:t>
            </a:r>
          </a:p>
          <a:p>
            <a:pPr lvl="1" algn="l">
              <a:lnSpc>
                <a:spcPct val="120000"/>
              </a:lnSpc>
              <a:spcBef>
                <a:spcPct val="50000"/>
              </a:spcBef>
              <a:defRPr/>
            </a:pPr>
            <a:r>
              <a:rPr lang="en-US" altLang="zh-CN" sz="2000"/>
              <a:t>2</a:t>
            </a:r>
            <a:r>
              <a:rPr lang="zh-CN" altLang="en-US" sz="2000"/>
              <a:t>、深入了解集团公司内部的业务现状；</a:t>
            </a:r>
          </a:p>
          <a:p>
            <a:pPr lvl="1" algn="l">
              <a:lnSpc>
                <a:spcPct val="120000"/>
              </a:lnSpc>
              <a:spcBef>
                <a:spcPct val="50000"/>
              </a:spcBef>
              <a:defRPr/>
            </a:pPr>
            <a:r>
              <a:rPr lang="en-US" altLang="zh-CN" sz="2000"/>
              <a:t>3</a:t>
            </a:r>
            <a:r>
              <a:rPr lang="zh-CN" altLang="en-US" sz="2000"/>
              <a:t>、明晰集团的总体战略及业务战略；</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zh-CN" altLang="en-US" smtClean="0">
                <a:solidFill>
                  <a:schemeClr val="tx1"/>
                </a:solidFill>
              </a:rPr>
              <a:t>阶段一</a:t>
            </a:r>
            <a:br>
              <a:rPr lang="zh-CN" altLang="en-US" smtClean="0">
                <a:solidFill>
                  <a:schemeClr val="tx1"/>
                </a:solidFill>
              </a:rPr>
            </a:br>
            <a:r>
              <a:rPr lang="zh-CN" altLang="en-US" sz="3000" smtClean="0">
                <a:solidFill>
                  <a:schemeClr val="tx1"/>
                </a:solidFill>
                <a:latin typeface="Book Antiqua" pitchFamily="18" charset="0"/>
              </a:rPr>
              <a:t>工作步骤</a:t>
            </a:r>
            <a:endParaRPr lang="zh-CN" altLang="en-US" smtClean="0">
              <a:solidFill>
                <a:schemeClr val="tx1"/>
              </a:solidFill>
            </a:endParaRPr>
          </a:p>
        </p:txBody>
      </p:sp>
      <p:sp>
        <p:nvSpPr>
          <p:cNvPr id="29699" name="Rectangle 11"/>
          <p:cNvSpPr>
            <a:spLocks noChangeArrowheads="1"/>
          </p:cNvSpPr>
          <p:nvPr/>
        </p:nvSpPr>
        <p:spPr bwMode="auto">
          <a:xfrm>
            <a:off x="704850" y="3246438"/>
            <a:ext cx="1898650" cy="381000"/>
          </a:xfrm>
          <a:prstGeom prst="rect">
            <a:avLst/>
          </a:prstGeom>
          <a:solidFill>
            <a:schemeClr val="hlink"/>
          </a:solidFill>
          <a:ln w="9525">
            <a:solidFill>
              <a:schemeClr val="hlink"/>
            </a:solidFill>
            <a:miter lim="800000"/>
            <a:headEnd/>
            <a:tailEnd/>
          </a:ln>
        </p:spPr>
        <p:txBody>
          <a:bodyPr wrap="none" anchor="ctr"/>
          <a:lstStyle/>
          <a:p>
            <a:pPr eaLnBrk="0" hangingPunct="0"/>
            <a:r>
              <a:rPr lang="zh-CN" altLang="en-US" b="1">
                <a:latin typeface="仿宋_GB2312" pitchFamily="49" charset="-122"/>
              </a:rPr>
              <a:t>内部集中访谈</a:t>
            </a:r>
          </a:p>
        </p:txBody>
      </p:sp>
      <p:sp>
        <p:nvSpPr>
          <p:cNvPr id="29700" name="Rectangle 12"/>
          <p:cNvSpPr>
            <a:spLocks noChangeArrowheads="1"/>
          </p:cNvSpPr>
          <p:nvPr/>
        </p:nvSpPr>
        <p:spPr bwMode="auto">
          <a:xfrm>
            <a:off x="704850" y="3856038"/>
            <a:ext cx="1898650" cy="381000"/>
          </a:xfrm>
          <a:prstGeom prst="rect">
            <a:avLst/>
          </a:prstGeom>
          <a:solidFill>
            <a:schemeClr val="hlink"/>
          </a:solidFill>
          <a:ln w="9525">
            <a:solidFill>
              <a:schemeClr val="hlink"/>
            </a:solidFill>
            <a:miter lim="800000"/>
            <a:headEnd/>
            <a:tailEnd/>
          </a:ln>
        </p:spPr>
        <p:txBody>
          <a:bodyPr wrap="none" anchor="ctr"/>
          <a:lstStyle/>
          <a:p>
            <a:pPr eaLnBrk="0" hangingPunct="0"/>
            <a:r>
              <a:rPr lang="zh-CN" altLang="en-US" b="1">
                <a:latin typeface="仿宋_GB2312" pitchFamily="49" charset="-122"/>
              </a:rPr>
              <a:t>公司总体战略明晰</a:t>
            </a:r>
          </a:p>
        </p:txBody>
      </p:sp>
      <p:sp>
        <p:nvSpPr>
          <p:cNvPr id="29701" name="Rectangle 13"/>
          <p:cNvSpPr>
            <a:spLocks noChangeArrowheads="1"/>
          </p:cNvSpPr>
          <p:nvPr/>
        </p:nvSpPr>
        <p:spPr bwMode="auto">
          <a:xfrm>
            <a:off x="704850" y="2636838"/>
            <a:ext cx="1898650" cy="381000"/>
          </a:xfrm>
          <a:prstGeom prst="rect">
            <a:avLst/>
          </a:prstGeom>
          <a:solidFill>
            <a:schemeClr val="hlink"/>
          </a:solidFill>
          <a:ln w="9525">
            <a:solidFill>
              <a:schemeClr val="hlink"/>
            </a:solidFill>
            <a:miter lim="800000"/>
            <a:headEnd/>
            <a:tailEnd/>
          </a:ln>
        </p:spPr>
        <p:txBody>
          <a:bodyPr wrap="none" anchor="ctr"/>
          <a:lstStyle/>
          <a:p>
            <a:pPr eaLnBrk="0" hangingPunct="0"/>
            <a:r>
              <a:rPr lang="zh-CN" altLang="en-US" b="1">
                <a:latin typeface="仿宋_GB2312" pitchFamily="49" charset="-122"/>
              </a:rPr>
              <a:t>项目启动</a:t>
            </a:r>
          </a:p>
        </p:txBody>
      </p:sp>
      <p:sp>
        <p:nvSpPr>
          <p:cNvPr id="29702" name="Rectangle 14"/>
          <p:cNvSpPr>
            <a:spLocks noChangeArrowheads="1"/>
          </p:cNvSpPr>
          <p:nvPr/>
        </p:nvSpPr>
        <p:spPr bwMode="auto">
          <a:xfrm>
            <a:off x="704850" y="4465638"/>
            <a:ext cx="1898650" cy="381000"/>
          </a:xfrm>
          <a:prstGeom prst="rect">
            <a:avLst/>
          </a:prstGeom>
          <a:solidFill>
            <a:schemeClr val="hlink"/>
          </a:solidFill>
          <a:ln w="9525">
            <a:solidFill>
              <a:schemeClr val="hlink"/>
            </a:solidFill>
            <a:miter lim="800000"/>
            <a:headEnd/>
            <a:tailEnd/>
          </a:ln>
        </p:spPr>
        <p:txBody>
          <a:bodyPr wrap="none" anchor="ctr"/>
          <a:lstStyle/>
          <a:p>
            <a:pPr eaLnBrk="0" hangingPunct="0"/>
            <a:r>
              <a:rPr lang="zh-CN" altLang="en-US" b="1">
                <a:latin typeface="仿宋_GB2312" pitchFamily="49" charset="-122"/>
              </a:rPr>
              <a:t>公司业务战略明晰</a:t>
            </a:r>
          </a:p>
        </p:txBody>
      </p:sp>
      <p:sp>
        <p:nvSpPr>
          <p:cNvPr id="29703" name="Line 15"/>
          <p:cNvSpPr>
            <a:spLocks noChangeShapeType="1"/>
          </p:cNvSpPr>
          <p:nvPr/>
        </p:nvSpPr>
        <p:spPr bwMode="auto">
          <a:xfrm>
            <a:off x="1652588" y="3017838"/>
            <a:ext cx="1587" cy="228600"/>
          </a:xfrm>
          <a:prstGeom prst="line">
            <a:avLst/>
          </a:prstGeom>
          <a:noFill/>
          <a:ln w="9525">
            <a:solidFill>
              <a:schemeClr val="hlink"/>
            </a:solidFill>
            <a:round/>
            <a:headEnd/>
            <a:tailEnd type="triangle" w="med" len="med"/>
          </a:ln>
        </p:spPr>
        <p:txBody>
          <a:bodyPr/>
          <a:lstStyle/>
          <a:p>
            <a:endParaRPr lang="zh-CN" altLang="en-US"/>
          </a:p>
        </p:txBody>
      </p:sp>
      <p:sp>
        <p:nvSpPr>
          <p:cNvPr id="29704" name="Line 16"/>
          <p:cNvSpPr>
            <a:spLocks noChangeShapeType="1"/>
          </p:cNvSpPr>
          <p:nvPr/>
        </p:nvSpPr>
        <p:spPr bwMode="auto">
          <a:xfrm>
            <a:off x="1652588" y="3627438"/>
            <a:ext cx="1587" cy="228600"/>
          </a:xfrm>
          <a:prstGeom prst="line">
            <a:avLst/>
          </a:prstGeom>
          <a:noFill/>
          <a:ln w="9525">
            <a:solidFill>
              <a:schemeClr val="hlink"/>
            </a:solidFill>
            <a:round/>
            <a:headEnd/>
            <a:tailEnd type="triangle" w="med" len="med"/>
          </a:ln>
        </p:spPr>
        <p:txBody>
          <a:bodyPr/>
          <a:lstStyle/>
          <a:p>
            <a:endParaRPr lang="zh-CN" altLang="en-US"/>
          </a:p>
        </p:txBody>
      </p:sp>
      <p:sp>
        <p:nvSpPr>
          <p:cNvPr id="29705" name="Line 17"/>
          <p:cNvSpPr>
            <a:spLocks noChangeShapeType="1"/>
          </p:cNvSpPr>
          <p:nvPr/>
        </p:nvSpPr>
        <p:spPr bwMode="auto">
          <a:xfrm>
            <a:off x="1654175" y="4237038"/>
            <a:ext cx="1588" cy="228600"/>
          </a:xfrm>
          <a:prstGeom prst="line">
            <a:avLst/>
          </a:prstGeom>
          <a:noFill/>
          <a:ln w="9525">
            <a:solidFill>
              <a:schemeClr val="hlink"/>
            </a:solidFill>
            <a:round/>
            <a:headEnd/>
            <a:tailEnd type="triangle" w="med" len="med"/>
          </a:ln>
        </p:spPr>
        <p:txBody>
          <a:bodyPr/>
          <a:lstStyle/>
          <a:p>
            <a:endParaRPr lang="zh-CN" altLang="en-US"/>
          </a:p>
        </p:txBody>
      </p:sp>
      <p:sp>
        <p:nvSpPr>
          <p:cNvPr id="19475" name="Rectangle 19"/>
          <p:cNvSpPr>
            <a:spLocks noChangeArrowheads="1"/>
          </p:cNvSpPr>
          <p:nvPr/>
        </p:nvSpPr>
        <p:spPr bwMode="auto">
          <a:xfrm>
            <a:off x="2819400" y="1676400"/>
            <a:ext cx="5943600" cy="4572000"/>
          </a:xfrm>
          <a:prstGeom prst="rect">
            <a:avLst/>
          </a:prstGeom>
          <a:solidFill>
            <a:srgbClr val="CCCCFF"/>
          </a:solidFill>
          <a:ln w="9525">
            <a:solidFill>
              <a:srgbClr val="009999"/>
            </a:solidFill>
            <a:miter lim="800000"/>
            <a:headEnd/>
            <a:tailEnd/>
          </a:ln>
          <a:effectLst>
            <a:outerShdw dist="107763" dir="18900000" algn="ctr" rotWithShape="0">
              <a:schemeClr val="bg2"/>
            </a:outerShdw>
          </a:effectLst>
        </p:spPr>
        <p:txBody>
          <a:bodyPr/>
          <a:lstStyle/>
          <a:p>
            <a:pPr marL="457200" indent="-457200" algn="l" hangingPunct="0">
              <a:lnSpc>
                <a:spcPct val="120000"/>
              </a:lnSpc>
              <a:defRPr/>
            </a:pPr>
            <a:r>
              <a:rPr lang="zh-CN" altLang="en-US" sz="2400" b="1"/>
              <a:t>主要工作步骤</a:t>
            </a:r>
            <a:r>
              <a:rPr lang="en-US" altLang="zh-CN" sz="2400" b="1"/>
              <a:t>:</a:t>
            </a:r>
          </a:p>
          <a:p>
            <a:pPr marL="457200" indent="-457200" algn="l" hangingPunct="0">
              <a:lnSpc>
                <a:spcPct val="120000"/>
              </a:lnSpc>
              <a:defRPr/>
            </a:pPr>
            <a:r>
              <a:rPr lang="en-US" altLang="zh-CN" b="1"/>
              <a:t>1</a:t>
            </a:r>
            <a:r>
              <a:rPr lang="zh-CN" altLang="en-US" b="1"/>
              <a:t>、项目启动</a:t>
            </a:r>
          </a:p>
          <a:p>
            <a:pPr marL="457200" indent="-457200" algn="l" hangingPunct="0">
              <a:lnSpc>
                <a:spcPct val="120000"/>
              </a:lnSpc>
              <a:buFontTx/>
              <a:buChar char="•"/>
              <a:defRPr/>
            </a:pPr>
            <a:r>
              <a:rPr lang="zh-CN" altLang="en-US"/>
              <a:t>项目启动会</a:t>
            </a:r>
          </a:p>
          <a:p>
            <a:pPr marL="457200" indent="-457200" algn="l" hangingPunct="0">
              <a:lnSpc>
                <a:spcPct val="120000"/>
              </a:lnSpc>
              <a:buFontTx/>
              <a:buChar char="•"/>
              <a:defRPr/>
            </a:pPr>
            <a:r>
              <a:rPr lang="zh-CN" altLang="en-US"/>
              <a:t>明确并相互介绍项目组成员，以及项目组成员的工作责任</a:t>
            </a:r>
          </a:p>
          <a:p>
            <a:pPr marL="457200" indent="-457200" algn="l" hangingPunct="0">
              <a:lnSpc>
                <a:spcPct val="120000"/>
              </a:lnSpc>
              <a:buFontTx/>
              <a:buChar char="•"/>
              <a:defRPr/>
            </a:pPr>
            <a:r>
              <a:rPr lang="zh-CN" altLang="en-US"/>
              <a:t>说明阶段性工作完成时间和阶段汇报时间</a:t>
            </a:r>
          </a:p>
          <a:p>
            <a:pPr marL="457200" indent="-457200" algn="l" hangingPunct="0">
              <a:lnSpc>
                <a:spcPct val="120000"/>
              </a:lnSpc>
              <a:defRPr/>
            </a:pPr>
            <a:r>
              <a:rPr lang="en-US" altLang="zh-CN" b="1"/>
              <a:t>2</a:t>
            </a:r>
            <a:r>
              <a:rPr lang="zh-CN" altLang="en-US" b="1"/>
              <a:t>、内部集中访谈</a:t>
            </a:r>
          </a:p>
          <a:p>
            <a:pPr marL="457200" indent="-457200" algn="l" hangingPunct="0">
              <a:lnSpc>
                <a:spcPct val="120000"/>
              </a:lnSpc>
              <a:buFontTx/>
              <a:buChar char="•"/>
              <a:defRPr/>
            </a:pPr>
            <a:r>
              <a:rPr lang="zh-CN" altLang="en-US"/>
              <a:t>明确访谈对象</a:t>
            </a:r>
          </a:p>
          <a:p>
            <a:pPr marL="457200" indent="-457200" algn="l" hangingPunct="0">
              <a:lnSpc>
                <a:spcPct val="120000"/>
              </a:lnSpc>
              <a:buFontTx/>
              <a:buChar char="•"/>
              <a:defRPr/>
            </a:pPr>
            <a:r>
              <a:rPr lang="zh-CN" altLang="en-US"/>
              <a:t>制定访谈计划及访谈提纲</a:t>
            </a:r>
          </a:p>
          <a:p>
            <a:pPr marL="457200" indent="-457200" algn="l" hangingPunct="0">
              <a:lnSpc>
                <a:spcPct val="120000"/>
              </a:lnSpc>
              <a:defRPr/>
            </a:pPr>
            <a:r>
              <a:rPr lang="en-US" altLang="zh-CN" b="1"/>
              <a:t>3</a:t>
            </a:r>
            <a:r>
              <a:rPr lang="zh-CN" altLang="en-US" b="1"/>
              <a:t>、公司总体战略明晰</a:t>
            </a:r>
          </a:p>
          <a:p>
            <a:pPr marL="457200" indent="-457200" algn="l" hangingPunct="0">
              <a:lnSpc>
                <a:spcPct val="120000"/>
              </a:lnSpc>
              <a:buFontTx/>
              <a:buChar char="•"/>
              <a:defRPr/>
            </a:pPr>
            <a:r>
              <a:rPr lang="zh-CN" altLang="en-US"/>
              <a:t>明晰公司总体发展战略</a:t>
            </a:r>
          </a:p>
          <a:p>
            <a:pPr marL="457200" indent="-457200" algn="l" hangingPunct="0">
              <a:lnSpc>
                <a:spcPct val="120000"/>
              </a:lnSpc>
              <a:defRPr/>
            </a:pPr>
            <a:r>
              <a:rPr lang="en-US" altLang="zh-CN" b="1"/>
              <a:t>4</a:t>
            </a:r>
            <a:r>
              <a:rPr lang="zh-CN" altLang="en-US" b="1"/>
              <a:t>、公司业务战略明晰 </a:t>
            </a:r>
          </a:p>
          <a:p>
            <a:pPr marL="457200" indent="-457200" algn="l" hangingPunct="0">
              <a:lnSpc>
                <a:spcPct val="120000"/>
              </a:lnSpc>
              <a:buFontTx/>
              <a:buChar char="•"/>
              <a:defRPr/>
            </a:pPr>
            <a:r>
              <a:rPr lang="zh-CN" altLang="en-US"/>
              <a:t>公司业务组合构成分析</a:t>
            </a:r>
          </a:p>
          <a:p>
            <a:pPr marL="457200" indent="-457200" algn="l" hangingPunct="0">
              <a:lnSpc>
                <a:spcPct val="120000"/>
              </a:lnSpc>
              <a:buFontTx/>
              <a:buChar char="•"/>
              <a:defRPr/>
            </a:pPr>
            <a:r>
              <a:rPr lang="zh-CN" altLang="en-US"/>
              <a:t>公司业务发展状况分析</a:t>
            </a:r>
          </a:p>
          <a:p>
            <a:pPr marL="457200" indent="-457200" algn="l" hangingPunct="0">
              <a:lnSpc>
                <a:spcPct val="120000"/>
              </a:lnSpc>
              <a:buFontTx/>
              <a:buChar char="•"/>
              <a:defRPr/>
            </a:pPr>
            <a:r>
              <a:rPr lang="zh-CN" altLang="en-US"/>
              <a:t>公司各业务定位</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zh-CN" altLang="en-US" smtClean="0">
                <a:solidFill>
                  <a:schemeClr val="tx1"/>
                </a:solidFill>
              </a:rPr>
              <a:t>阶段二</a:t>
            </a:r>
            <a:br>
              <a:rPr lang="zh-CN" altLang="en-US" smtClean="0">
                <a:solidFill>
                  <a:schemeClr val="tx1"/>
                </a:solidFill>
              </a:rPr>
            </a:br>
            <a:r>
              <a:rPr lang="zh-CN" altLang="en-US" smtClean="0">
                <a:solidFill>
                  <a:schemeClr val="tx1"/>
                </a:solidFill>
              </a:rPr>
              <a:t>股权结构设计</a:t>
            </a:r>
          </a:p>
        </p:txBody>
      </p:sp>
      <p:sp>
        <p:nvSpPr>
          <p:cNvPr id="21508" name="Text Box 4"/>
          <p:cNvSpPr txBox="1">
            <a:spLocks noChangeArrowheads="1"/>
          </p:cNvSpPr>
          <p:nvPr/>
        </p:nvSpPr>
        <p:spPr bwMode="auto">
          <a:xfrm>
            <a:off x="966788" y="1905000"/>
            <a:ext cx="8007350" cy="4343400"/>
          </a:xfrm>
          <a:prstGeom prst="rect">
            <a:avLst/>
          </a:prstGeom>
          <a:solidFill>
            <a:schemeClr val="hlink"/>
          </a:solidFill>
          <a:ln w="9525">
            <a:solidFill>
              <a:schemeClr val="hlink"/>
            </a:solidFill>
            <a:miter lim="800000"/>
            <a:headEnd/>
            <a:tailEnd/>
          </a:ln>
          <a:effectLst>
            <a:outerShdw dist="107763" dir="18900000" algn="ctr" rotWithShape="0">
              <a:schemeClr val="bg2"/>
            </a:outerShdw>
          </a:effectLst>
        </p:spPr>
        <p:txBody>
          <a:bodyPr/>
          <a:lstStyle/>
          <a:p>
            <a:pPr algn="l">
              <a:lnSpc>
                <a:spcPct val="120000"/>
              </a:lnSpc>
              <a:spcBef>
                <a:spcPct val="50000"/>
              </a:spcBef>
              <a:defRPr/>
            </a:pPr>
            <a:r>
              <a:rPr lang="en-US" altLang="zh-CN" sz="2000" b="1"/>
              <a:t>  </a:t>
            </a:r>
            <a:r>
              <a:rPr lang="zh-CN" altLang="en-US" sz="2000" b="1"/>
              <a:t>阶段目标</a:t>
            </a:r>
          </a:p>
          <a:p>
            <a:pPr lvl="1" algn="l">
              <a:lnSpc>
                <a:spcPct val="120000"/>
              </a:lnSpc>
              <a:spcBef>
                <a:spcPct val="50000"/>
              </a:spcBef>
              <a:defRPr/>
            </a:pPr>
            <a:r>
              <a:rPr lang="en-US" altLang="zh-CN" sz="2000"/>
              <a:t>1</a:t>
            </a:r>
            <a:r>
              <a:rPr lang="zh-CN" altLang="en-US" sz="2000"/>
              <a:t>、确定公司股权结构方案；</a:t>
            </a:r>
          </a:p>
          <a:p>
            <a:pPr lvl="1" algn="l">
              <a:lnSpc>
                <a:spcPct val="120000"/>
              </a:lnSpc>
              <a:spcBef>
                <a:spcPct val="50000"/>
              </a:spcBef>
              <a:defRPr/>
            </a:pPr>
            <a:r>
              <a:rPr lang="en-US" altLang="zh-CN" sz="2000"/>
              <a:t>2</a:t>
            </a:r>
            <a:r>
              <a:rPr lang="zh-CN" altLang="en-US" sz="2000"/>
              <a:t>、确定公司预留股份的处理方案；</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lgn="ctr" eaLnBrk="1" hangingPunct="1"/>
            <a:r>
              <a:rPr lang="zh-CN" altLang="en-US" smtClean="0">
                <a:latin typeface="楷体_GB2312" pitchFamily="49" charset="-122"/>
              </a:rPr>
              <a:t>重要说明</a:t>
            </a:r>
          </a:p>
        </p:txBody>
      </p:sp>
      <p:sp>
        <p:nvSpPr>
          <p:cNvPr id="4099" name="Text Box 3"/>
          <p:cNvSpPr txBox="1">
            <a:spLocks noChangeArrowheads="1"/>
          </p:cNvSpPr>
          <p:nvPr/>
        </p:nvSpPr>
        <p:spPr bwMode="auto">
          <a:xfrm>
            <a:off x="908050" y="1436688"/>
            <a:ext cx="8420100" cy="4573560"/>
          </a:xfrm>
          <a:prstGeom prst="rect">
            <a:avLst/>
          </a:prstGeom>
          <a:noFill/>
          <a:ln w="9525">
            <a:noFill/>
            <a:miter lim="800000"/>
            <a:headEnd/>
            <a:tailEnd/>
          </a:ln>
        </p:spPr>
        <p:txBody>
          <a:bodyPr>
            <a:spAutoFit/>
          </a:bodyPr>
          <a:lstStyle/>
          <a:p>
            <a:pPr algn="l">
              <a:lnSpc>
                <a:spcPct val="140000"/>
              </a:lnSpc>
            </a:pPr>
            <a:r>
              <a:rPr lang="en-US" altLang="zh-CN" dirty="0">
                <a:latin typeface="仿宋_GB2312" pitchFamily="49" charset="-122"/>
              </a:rPr>
              <a:t>    </a:t>
            </a:r>
            <a:r>
              <a:rPr lang="zh-CN" altLang="en-US" dirty="0">
                <a:latin typeface="仿宋_GB2312" pitchFamily="49" charset="-122"/>
              </a:rPr>
              <a:t>该项目建议书基于我们</a:t>
            </a:r>
            <a:r>
              <a:rPr lang="zh-CN" altLang="en-US" dirty="0" smtClean="0">
                <a:latin typeface="仿宋_GB2312" pitchFamily="49" charset="-122"/>
              </a:rPr>
              <a:t>对</a:t>
            </a:r>
            <a:r>
              <a:rPr lang="en-US" altLang="zh-CN" dirty="0" smtClean="0">
                <a:latin typeface="仿宋_GB2312" pitchFamily="49" charset="-122"/>
              </a:rPr>
              <a:t>xxx</a:t>
            </a:r>
            <a:r>
              <a:rPr lang="zh-CN" altLang="en-US" dirty="0" smtClean="0">
                <a:latin typeface="仿宋_GB2312" pitchFamily="49" charset="-122"/>
              </a:rPr>
              <a:t>集团</a:t>
            </a:r>
            <a:r>
              <a:rPr lang="zh-CN" altLang="en-US" dirty="0">
                <a:latin typeface="仿宋_GB2312" pitchFamily="49" charset="-122"/>
              </a:rPr>
              <a:t>需求提出的初步设想。这些初步设想是在</a:t>
            </a:r>
            <a:r>
              <a:rPr lang="zh-CN" altLang="en-US" dirty="0" smtClean="0">
                <a:latin typeface="仿宋_GB2312" pitchFamily="49" charset="-122"/>
              </a:rPr>
              <a:t>对</a:t>
            </a:r>
            <a:r>
              <a:rPr lang="en-US" altLang="zh-CN" dirty="0" smtClean="0">
                <a:latin typeface="仿宋_GB2312" pitchFamily="49" charset="-122"/>
              </a:rPr>
              <a:t>xxx</a:t>
            </a:r>
            <a:r>
              <a:rPr lang="zh-CN" altLang="en-US" dirty="0" smtClean="0">
                <a:latin typeface="仿宋_GB2312" pitchFamily="49" charset="-122"/>
              </a:rPr>
              <a:t>集团</a:t>
            </a:r>
            <a:r>
              <a:rPr lang="zh-CN" altLang="en-US" dirty="0">
                <a:latin typeface="仿宋_GB2312" pitchFamily="49" charset="-122"/>
              </a:rPr>
              <a:t>极其有限的了解基础上提出的，远</a:t>
            </a:r>
            <a:r>
              <a:rPr lang="zh-CN" altLang="en-US" dirty="0" smtClean="0">
                <a:latin typeface="仿宋_GB2312" pitchFamily="49" charset="-122"/>
              </a:rPr>
              <a:t>不是</a:t>
            </a:r>
            <a:r>
              <a:rPr lang="en-US" altLang="zh-CN" dirty="0" smtClean="0">
                <a:latin typeface="仿宋_GB2312" pitchFamily="49" charset="-122"/>
              </a:rPr>
              <a:t>xxx</a:t>
            </a:r>
            <a:r>
              <a:rPr lang="zh-CN" altLang="en-US" dirty="0" smtClean="0">
                <a:latin typeface="仿宋_GB2312" pitchFamily="49" charset="-122"/>
              </a:rPr>
              <a:t>的</a:t>
            </a:r>
            <a:r>
              <a:rPr lang="zh-CN" altLang="en-US" dirty="0">
                <a:latin typeface="仿宋_GB2312" pitchFamily="49" charset="-122"/>
              </a:rPr>
              <a:t>最终结论。我们认为，要提出既有前瞻性，又切合得汇实业集团实际的管理咨询方案，需要：</a:t>
            </a:r>
          </a:p>
          <a:p>
            <a:pPr algn="l">
              <a:lnSpc>
                <a:spcPct val="140000"/>
              </a:lnSpc>
            </a:pPr>
            <a:r>
              <a:rPr lang="zh-CN" altLang="en-US" dirty="0">
                <a:latin typeface="仿宋_GB2312" pitchFamily="49" charset="-122"/>
              </a:rPr>
              <a:t>	（</a:t>
            </a:r>
            <a:r>
              <a:rPr lang="en-US" altLang="zh-CN" dirty="0">
                <a:latin typeface="仿宋_GB2312" pitchFamily="49" charset="-122"/>
              </a:rPr>
              <a:t>1</a:t>
            </a:r>
            <a:r>
              <a:rPr lang="zh-CN" altLang="en-US" dirty="0">
                <a:latin typeface="仿宋_GB2312" pitchFamily="49" charset="-122"/>
              </a:rPr>
              <a:t>）深入广泛的内部访谈；</a:t>
            </a:r>
          </a:p>
          <a:p>
            <a:pPr algn="l">
              <a:lnSpc>
                <a:spcPct val="140000"/>
              </a:lnSpc>
            </a:pPr>
            <a:r>
              <a:rPr lang="zh-CN" altLang="en-US" dirty="0">
                <a:latin typeface="仿宋_GB2312" pitchFamily="49" charset="-122"/>
              </a:rPr>
              <a:t>	（</a:t>
            </a:r>
            <a:r>
              <a:rPr lang="en-US" altLang="zh-CN" dirty="0">
                <a:latin typeface="仿宋_GB2312" pitchFamily="49" charset="-122"/>
              </a:rPr>
              <a:t>2</a:t>
            </a:r>
            <a:r>
              <a:rPr lang="zh-CN" altLang="en-US" dirty="0">
                <a:latin typeface="仿宋_GB2312" pitchFamily="49" charset="-122"/>
              </a:rPr>
              <a:t>）具体情况的详细分析；</a:t>
            </a:r>
          </a:p>
          <a:p>
            <a:pPr algn="l">
              <a:lnSpc>
                <a:spcPct val="140000"/>
              </a:lnSpc>
            </a:pPr>
            <a:r>
              <a:rPr lang="zh-CN" altLang="en-US" dirty="0">
                <a:latin typeface="仿宋_GB2312" pitchFamily="49" charset="-122"/>
              </a:rPr>
              <a:t>	（</a:t>
            </a:r>
            <a:r>
              <a:rPr lang="en-US" altLang="zh-CN" dirty="0">
                <a:latin typeface="仿宋_GB2312" pitchFamily="49" charset="-122"/>
              </a:rPr>
              <a:t>3</a:t>
            </a:r>
            <a:r>
              <a:rPr lang="zh-CN" altLang="en-US" dirty="0">
                <a:latin typeface="仿宋_GB2312" pitchFamily="49" charset="-122"/>
              </a:rPr>
              <a:t>）客户、顾问间的充分沟通；</a:t>
            </a:r>
          </a:p>
          <a:p>
            <a:pPr algn="l">
              <a:lnSpc>
                <a:spcPct val="140000"/>
              </a:lnSpc>
            </a:pPr>
            <a:r>
              <a:rPr lang="zh-CN" altLang="en-US" dirty="0">
                <a:latin typeface="仿宋_GB2312" pitchFamily="49" charset="-122"/>
              </a:rPr>
              <a:t>	（</a:t>
            </a:r>
            <a:r>
              <a:rPr lang="en-US" altLang="zh-CN" dirty="0">
                <a:latin typeface="仿宋_GB2312" pitchFamily="49" charset="-122"/>
              </a:rPr>
              <a:t>4</a:t>
            </a:r>
            <a:r>
              <a:rPr lang="zh-CN" altLang="en-US" dirty="0">
                <a:latin typeface="仿宋_GB2312" pitchFamily="49" charset="-122"/>
              </a:rPr>
              <a:t>）基于事实的数据分析；</a:t>
            </a:r>
          </a:p>
          <a:p>
            <a:pPr algn="l">
              <a:lnSpc>
                <a:spcPct val="140000"/>
              </a:lnSpc>
            </a:pPr>
            <a:r>
              <a:rPr lang="zh-CN" altLang="en-US" dirty="0">
                <a:latin typeface="仿宋_GB2312" pitchFamily="49" charset="-122"/>
              </a:rPr>
              <a:t>	（</a:t>
            </a:r>
            <a:r>
              <a:rPr lang="en-US" altLang="zh-CN" dirty="0">
                <a:latin typeface="仿宋_GB2312" pitchFamily="49" charset="-122"/>
              </a:rPr>
              <a:t>5</a:t>
            </a:r>
            <a:r>
              <a:rPr lang="zh-CN" altLang="en-US" dirty="0">
                <a:latin typeface="仿宋_GB2312" pitchFamily="49" charset="-122"/>
              </a:rPr>
              <a:t>）过去经验的充分参照；</a:t>
            </a:r>
          </a:p>
          <a:p>
            <a:pPr algn="l">
              <a:lnSpc>
                <a:spcPct val="140000"/>
              </a:lnSpc>
            </a:pPr>
            <a:r>
              <a:rPr lang="zh-CN" altLang="en-US" dirty="0">
                <a:latin typeface="仿宋_GB2312" pitchFamily="49" charset="-122"/>
              </a:rPr>
              <a:t>	（</a:t>
            </a:r>
            <a:r>
              <a:rPr lang="en-US" altLang="zh-CN" dirty="0">
                <a:latin typeface="仿宋_GB2312" pitchFamily="49" charset="-122"/>
              </a:rPr>
              <a:t>6</a:t>
            </a:r>
            <a:r>
              <a:rPr lang="zh-CN" altLang="en-US" dirty="0">
                <a:latin typeface="仿宋_GB2312" pitchFamily="49" charset="-122"/>
              </a:rPr>
              <a:t>）管理工具的创造性运用；</a:t>
            </a:r>
          </a:p>
          <a:p>
            <a:pPr algn="l">
              <a:lnSpc>
                <a:spcPct val="140000"/>
              </a:lnSpc>
            </a:pPr>
            <a:r>
              <a:rPr lang="zh-CN" altLang="en-US" dirty="0">
                <a:latin typeface="仿宋_GB2312" pitchFamily="49" charset="-122"/>
              </a:rPr>
              <a:t>	（</a:t>
            </a:r>
            <a:r>
              <a:rPr lang="en-US" altLang="zh-CN" dirty="0">
                <a:latin typeface="仿宋_GB2312" pitchFamily="49" charset="-122"/>
              </a:rPr>
              <a:t>7</a:t>
            </a:r>
            <a:r>
              <a:rPr lang="zh-CN" altLang="en-US" dirty="0">
                <a:latin typeface="仿宋_GB2312" pitchFamily="49" charset="-122"/>
              </a:rPr>
              <a:t>）切实可行的评价建议。</a:t>
            </a:r>
          </a:p>
          <a:p>
            <a:pPr algn="l">
              <a:lnSpc>
                <a:spcPct val="140000"/>
              </a:lnSpc>
            </a:pPr>
            <a:r>
              <a:rPr lang="zh-CN" altLang="en-US" dirty="0">
                <a:latin typeface="仿宋_GB2312" pitchFamily="49" charset="-122"/>
              </a:rPr>
              <a:t>     但这些初步判断和设想只是我们项目开始时的分析起点，在进行上述工作的过程中，我们会不断检验、修正甚至推翻开始的判断，并最后逐渐形成切实可行的</a:t>
            </a:r>
            <a:r>
              <a:rPr lang="zh-CN" altLang="en-US" dirty="0" smtClean="0">
                <a:latin typeface="仿宋_GB2312" pitchFamily="49" charset="-122"/>
              </a:rPr>
              <a:t>适合</a:t>
            </a:r>
            <a:r>
              <a:rPr lang="en-US" altLang="zh-CN" dirty="0" smtClean="0">
                <a:latin typeface="仿宋_GB2312" pitchFamily="49" charset="-122"/>
              </a:rPr>
              <a:t>xxx</a:t>
            </a:r>
            <a:r>
              <a:rPr lang="zh-CN" altLang="en-US" dirty="0" smtClean="0">
                <a:latin typeface="仿宋_GB2312" pitchFamily="49" charset="-122"/>
              </a:rPr>
              <a:t>集团</a:t>
            </a:r>
            <a:r>
              <a:rPr lang="zh-CN" altLang="en-US" dirty="0">
                <a:latin typeface="仿宋_GB2312" pitchFamily="49" charset="-122"/>
              </a:rPr>
              <a:t>的咨询方案。</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zh-CN" altLang="en-US" smtClean="0">
                <a:solidFill>
                  <a:schemeClr val="tx1"/>
                </a:solidFill>
              </a:rPr>
              <a:t>阶段二</a:t>
            </a:r>
            <a:br>
              <a:rPr lang="zh-CN" altLang="en-US" smtClean="0">
                <a:solidFill>
                  <a:schemeClr val="tx1"/>
                </a:solidFill>
              </a:rPr>
            </a:br>
            <a:r>
              <a:rPr lang="zh-CN" altLang="en-US" smtClean="0">
                <a:solidFill>
                  <a:schemeClr val="tx1"/>
                </a:solidFill>
              </a:rPr>
              <a:t>工作步骤</a:t>
            </a:r>
          </a:p>
        </p:txBody>
      </p:sp>
      <p:sp>
        <p:nvSpPr>
          <p:cNvPr id="22546" name="Rectangle 18"/>
          <p:cNvSpPr>
            <a:spLocks noChangeArrowheads="1"/>
          </p:cNvSpPr>
          <p:nvPr/>
        </p:nvSpPr>
        <p:spPr bwMode="auto">
          <a:xfrm>
            <a:off x="2819400" y="1676400"/>
            <a:ext cx="5943600" cy="4572000"/>
          </a:xfrm>
          <a:prstGeom prst="rect">
            <a:avLst/>
          </a:prstGeom>
          <a:solidFill>
            <a:srgbClr val="CCCCFF"/>
          </a:solidFill>
          <a:ln w="9525">
            <a:solidFill>
              <a:srgbClr val="009999"/>
            </a:solidFill>
            <a:miter lim="800000"/>
            <a:headEnd/>
            <a:tailEnd/>
          </a:ln>
          <a:effectLst>
            <a:outerShdw dist="107763" dir="18900000" algn="ctr" rotWithShape="0">
              <a:schemeClr val="bg2"/>
            </a:outerShdw>
          </a:effectLst>
        </p:spPr>
        <p:txBody>
          <a:bodyPr/>
          <a:lstStyle/>
          <a:p>
            <a:pPr marL="457200" indent="-457200" algn="l" hangingPunct="0">
              <a:lnSpc>
                <a:spcPct val="130000"/>
              </a:lnSpc>
              <a:defRPr/>
            </a:pPr>
            <a:r>
              <a:rPr lang="zh-CN" altLang="en-US" sz="2400" b="1"/>
              <a:t>主要工作步骤</a:t>
            </a:r>
            <a:r>
              <a:rPr lang="en-US" altLang="zh-CN" sz="2400" b="1"/>
              <a:t>:</a:t>
            </a:r>
          </a:p>
          <a:p>
            <a:pPr marL="457200" indent="-457200" algn="l" hangingPunct="0">
              <a:lnSpc>
                <a:spcPct val="130000"/>
              </a:lnSpc>
              <a:defRPr/>
            </a:pPr>
            <a:r>
              <a:rPr lang="en-US" altLang="zh-CN" b="1"/>
              <a:t>1</a:t>
            </a:r>
            <a:r>
              <a:rPr lang="zh-CN" altLang="en-US" b="1"/>
              <a:t>、公司股权结构设计</a:t>
            </a:r>
          </a:p>
          <a:p>
            <a:pPr marL="457200" indent="-457200" algn="l" hangingPunct="0">
              <a:lnSpc>
                <a:spcPct val="130000"/>
              </a:lnSpc>
              <a:buFontTx/>
              <a:buChar char="•"/>
              <a:defRPr/>
            </a:pPr>
            <a:r>
              <a:rPr lang="zh-CN" altLang="en-US"/>
              <a:t>公司总股本确定</a:t>
            </a:r>
          </a:p>
          <a:p>
            <a:pPr marL="457200" indent="-457200" algn="l" hangingPunct="0">
              <a:lnSpc>
                <a:spcPct val="130000"/>
              </a:lnSpc>
              <a:buFontTx/>
              <a:buChar char="•"/>
              <a:defRPr/>
            </a:pPr>
            <a:r>
              <a:rPr lang="zh-CN" altLang="en-US"/>
              <a:t>可用于员工持股比例初步确定</a:t>
            </a:r>
          </a:p>
          <a:p>
            <a:pPr marL="457200" indent="-457200" algn="l" hangingPunct="0">
              <a:lnSpc>
                <a:spcPct val="130000"/>
              </a:lnSpc>
              <a:buFontTx/>
              <a:buChar char="•"/>
              <a:defRPr/>
            </a:pPr>
            <a:r>
              <a:rPr lang="zh-CN" altLang="en-US"/>
              <a:t>员工平均出资能力及出资意愿分析</a:t>
            </a:r>
          </a:p>
          <a:p>
            <a:pPr marL="457200" indent="-457200" algn="l" hangingPunct="0">
              <a:lnSpc>
                <a:spcPct val="130000"/>
              </a:lnSpc>
              <a:buFontTx/>
              <a:buChar char="•"/>
              <a:defRPr/>
            </a:pPr>
            <a:r>
              <a:rPr lang="zh-CN" altLang="en-US"/>
              <a:t>公司预留股份及控股股东股权比例确定</a:t>
            </a:r>
          </a:p>
          <a:p>
            <a:pPr marL="457200" indent="-457200" algn="l" hangingPunct="0">
              <a:lnSpc>
                <a:spcPct val="130000"/>
              </a:lnSpc>
              <a:defRPr/>
            </a:pPr>
            <a:r>
              <a:rPr lang="en-US" altLang="zh-CN" b="1"/>
              <a:t>2</a:t>
            </a:r>
            <a:r>
              <a:rPr lang="zh-CN" altLang="en-US" b="1"/>
              <a:t>、公司预留股份处理</a:t>
            </a:r>
          </a:p>
          <a:p>
            <a:pPr marL="457200" indent="-457200" algn="l" hangingPunct="0">
              <a:lnSpc>
                <a:spcPct val="130000"/>
              </a:lnSpc>
              <a:buFontTx/>
              <a:buChar char="•"/>
              <a:defRPr/>
            </a:pPr>
            <a:r>
              <a:rPr lang="zh-CN" altLang="en-US"/>
              <a:t>预留股份的数量</a:t>
            </a:r>
          </a:p>
          <a:p>
            <a:pPr marL="457200" indent="-457200" algn="l" hangingPunct="0">
              <a:lnSpc>
                <a:spcPct val="130000"/>
              </a:lnSpc>
              <a:buFontTx/>
              <a:buChar char="•"/>
              <a:defRPr/>
            </a:pPr>
            <a:r>
              <a:rPr lang="zh-CN" altLang="en-US"/>
              <a:t>预留股份的分配方案</a:t>
            </a:r>
          </a:p>
          <a:p>
            <a:pPr marL="457200" indent="-457200" algn="l" hangingPunct="0">
              <a:lnSpc>
                <a:spcPct val="130000"/>
              </a:lnSpc>
              <a:buFontTx/>
              <a:buChar char="•"/>
              <a:defRPr/>
            </a:pPr>
            <a:r>
              <a:rPr lang="zh-CN" altLang="en-US"/>
              <a:t>预留股份的认购</a:t>
            </a:r>
          </a:p>
          <a:p>
            <a:pPr marL="457200" indent="-457200" algn="l" hangingPunct="0">
              <a:lnSpc>
                <a:spcPct val="130000"/>
              </a:lnSpc>
              <a:buFontTx/>
              <a:buChar char="•"/>
              <a:defRPr/>
            </a:pPr>
            <a:r>
              <a:rPr lang="zh-CN" altLang="en-US"/>
              <a:t>预留股份分红处理</a:t>
            </a:r>
          </a:p>
          <a:p>
            <a:pPr marL="457200" indent="-457200" algn="l" hangingPunct="0">
              <a:lnSpc>
                <a:spcPct val="130000"/>
              </a:lnSpc>
              <a:buFontTx/>
              <a:buChar char="•"/>
              <a:defRPr/>
            </a:pPr>
            <a:r>
              <a:rPr lang="zh-CN" altLang="en-US"/>
              <a:t>预留股份的管理</a:t>
            </a:r>
          </a:p>
        </p:txBody>
      </p:sp>
      <p:sp>
        <p:nvSpPr>
          <p:cNvPr id="31748" name="Rectangle 19"/>
          <p:cNvSpPr>
            <a:spLocks noChangeArrowheads="1"/>
          </p:cNvSpPr>
          <p:nvPr/>
        </p:nvSpPr>
        <p:spPr bwMode="auto">
          <a:xfrm>
            <a:off x="636588" y="3603625"/>
            <a:ext cx="1898650" cy="381000"/>
          </a:xfrm>
          <a:prstGeom prst="rect">
            <a:avLst/>
          </a:prstGeom>
          <a:solidFill>
            <a:schemeClr val="hlink"/>
          </a:solidFill>
          <a:ln w="9525">
            <a:solidFill>
              <a:schemeClr val="hlink"/>
            </a:solidFill>
            <a:miter lim="800000"/>
            <a:headEnd/>
            <a:tailEnd/>
          </a:ln>
        </p:spPr>
        <p:txBody>
          <a:bodyPr wrap="none" anchor="ctr"/>
          <a:lstStyle/>
          <a:p>
            <a:r>
              <a:rPr lang="zh-CN" altLang="en-US" b="1">
                <a:latin typeface="仿宋_GB2312" pitchFamily="49" charset="-122"/>
              </a:rPr>
              <a:t>公司预留股份处理</a:t>
            </a:r>
          </a:p>
        </p:txBody>
      </p:sp>
      <p:sp>
        <p:nvSpPr>
          <p:cNvPr id="31749" name="Line 20"/>
          <p:cNvSpPr>
            <a:spLocks noChangeShapeType="1"/>
          </p:cNvSpPr>
          <p:nvPr/>
        </p:nvSpPr>
        <p:spPr bwMode="auto">
          <a:xfrm>
            <a:off x="1585913" y="3375025"/>
            <a:ext cx="1587" cy="228600"/>
          </a:xfrm>
          <a:prstGeom prst="line">
            <a:avLst/>
          </a:prstGeom>
          <a:noFill/>
          <a:ln w="9525">
            <a:solidFill>
              <a:schemeClr val="hlink"/>
            </a:solidFill>
            <a:round/>
            <a:headEnd/>
            <a:tailEnd type="triangle" w="med" len="med"/>
          </a:ln>
        </p:spPr>
        <p:txBody>
          <a:bodyPr/>
          <a:lstStyle/>
          <a:p>
            <a:endParaRPr lang="zh-CN" altLang="en-US"/>
          </a:p>
        </p:txBody>
      </p:sp>
      <p:sp>
        <p:nvSpPr>
          <p:cNvPr id="31750" name="Rectangle 21"/>
          <p:cNvSpPr>
            <a:spLocks noChangeArrowheads="1"/>
          </p:cNvSpPr>
          <p:nvPr/>
        </p:nvSpPr>
        <p:spPr bwMode="auto">
          <a:xfrm>
            <a:off x="631825" y="2994025"/>
            <a:ext cx="1909763" cy="381000"/>
          </a:xfrm>
          <a:prstGeom prst="rect">
            <a:avLst/>
          </a:prstGeom>
          <a:solidFill>
            <a:schemeClr val="hlink"/>
          </a:solidFill>
          <a:ln w="9525">
            <a:solidFill>
              <a:schemeClr val="hlink"/>
            </a:solidFill>
            <a:miter lim="800000"/>
            <a:headEnd/>
            <a:tailEnd/>
          </a:ln>
        </p:spPr>
        <p:txBody>
          <a:bodyPr wrap="none" anchor="ctr"/>
          <a:lstStyle/>
          <a:p>
            <a:r>
              <a:rPr lang="zh-CN" altLang="en-US" b="1">
                <a:latin typeface="仿宋_GB2312" pitchFamily="49" charset="-122"/>
              </a:rPr>
              <a:t>公司股权结构设计</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zh-CN" altLang="en-US" smtClean="0">
                <a:solidFill>
                  <a:schemeClr val="tx1"/>
                </a:solidFill>
              </a:rPr>
              <a:t>阶段三</a:t>
            </a:r>
            <a:br>
              <a:rPr lang="zh-CN" altLang="en-US" smtClean="0">
                <a:solidFill>
                  <a:schemeClr val="tx1"/>
                </a:solidFill>
              </a:rPr>
            </a:br>
            <a:r>
              <a:rPr lang="zh-CN" altLang="en-US" smtClean="0">
                <a:solidFill>
                  <a:schemeClr val="tx1"/>
                </a:solidFill>
              </a:rPr>
              <a:t>员工持股方案</a:t>
            </a:r>
          </a:p>
        </p:txBody>
      </p:sp>
      <p:sp>
        <p:nvSpPr>
          <p:cNvPr id="51203" name="Text Box 3"/>
          <p:cNvSpPr txBox="1">
            <a:spLocks noChangeArrowheads="1"/>
          </p:cNvSpPr>
          <p:nvPr/>
        </p:nvSpPr>
        <p:spPr bwMode="auto">
          <a:xfrm>
            <a:off x="966788" y="1905000"/>
            <a:ext cx="8007350" cy="4343400"/>
          </a:xfrm>
          <a:prstGeom prst="rect">
            <a:avLst/>
          </a:prstGeom>
          <a:solidFill>
            <a:schemeClr val="hlink"/>
          </a:solidFill>
          <a:ln w="9525">
            <a:solidFill>
              <a:schemeClr val="hlink"/>
            </a:solidFill>
            <a:miter lim="800000"/>
            <a:headEnd/>
            <a:tailEnd/>
          </a:ln>
          <a:effectLst>
            <a:outerShdw dist="107763" dir="18900000" algn="ctr" rotWithShape="0">
              <a:schemeClr val="bg2"/>
            </a:outerShdw>
          </a:effectLst>
        </p:spPr>
        <p:txBody>
          <a:bodyPr/>
          <a:lstStyle/>
          <a:p>
            <a:pPr algn="l">
              <a:lnSpc>
                <a:spcPct val="120000"/>
              </a:lnSpc>
              <a:spcBef>
                <a:spcPct val="50000"/>
              </a:spcBef>
              <a:defRPr/>
            </a:pPr>
            <a:r>
              <a:rPr lang="en-US" altLang="zh-CN" sz="2000" b="1"/>
              <a:t>  </a:t>
            </a:r>
            <a:r>
              <a:rPr lang="zh-CN" altLang="en-US" sz="2000" b="1"/>
              <a:t>阶段目标</a:t>
            </a:r>
          </a:p>
          <a:p>
            <a:pPr lvl="1" algn="l">
              <a:lnSpc>
                <a:spcPct val="120000"/>
              </a:lnSpc>
              <a:spcBef>
                <a:spcPct val="50000"/>
              </a:spcBef>
              <a:defRPr/>
            </a:pPr>
            <a:r>
              <a:rPr lang="en-US" altLang="zh-CN" sz="2000"/>
              <a:t>1</a:t>
            </a:r>
            <a:r>
              <a:rPr lang="zh-CN" altLang="en-US" sz="2000"/>
              <a:t>、对集团及下属公司岗位进行优化调整；</a:t>
            </a:r>
          </a:p>
          <a:p>
            <a:pPr lvl="1" algn="l">
              <a:lnSpc>
                <a:spcPct val="120000"/>
              </a:lnSpc>
              <a:spcBef>
                <a:spcPct val="50000"/>
              </a:spcBef>
              <a:defRPr/>
            </a:pPr>
            <a:r>
              <a:rPr lang="en-US" altLang="zh-CN" sz="2000"/>
              <a:t>2</a:t>
            </a:r>
            <a:r>
              <a:rPr lang="zh-CN" altLang="en-US" sz="2000"/>
              <a:t>、制定员工持股方案；</a:t>
            </a:r>
          </a:p>
          <a:p>
            <a:pPr lvl="1" algn="l">
              <a:lnSpc>
                <a:spcPct val="120000"/>
              </a:lnSpc>
              <a:spcBef>
                <a:spcPct val="50000"/>
              </a:spcBef>
              <a:defRPr/>
            </a:pPr>
            <a:r>
              <a:rPr lang="en-US" altLang="zh-CN" sz="2000"/>
              <a:t>3</a:t>
            </a:r>
            <a:r>
              <a:rPr lang="zh-CN" altLang="en-US" sz="2000"/>
              <a:t>、制定员工的股份认购及股权处理方案；</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zh-CN" altLang="en-US" smtClean="0">
                <a:solidFill>
                  <a:schemeClr val="tx1"/>
                </a:solidFill>
              </a:rPr>
              <a:t>阶段三</a:t>
            </a:r>
            <a:br>
              <a:rPr lang="zh-CN" altLang="en-US" smtClean="0">
                <a:solidFill>
                  <a:schemeClr val="tx1"/>
                </a:solidFill>
              </a:rPr>
            </a:br>
            <a:r>
              <a:rPr lang="zh-CN" altLang="en-US" sz="3000" smtClean="0">
                <a:solidFill>
                  <a:schemeClr val="tx1"/>
                </a:solidFill>
                <a:latin typeface="Book Antiqua" pitchFamily="18" charset="0"/>
              </a:rPr>
              <a:t>工作步骤</a:t>
            </a:r>
            <a:endParaRPr lang="zh-CN" altLang="en-US" smtClean="0">
              <a:solidFill>
                <a:schemeClr val="tx1"/>
              </a:solidFill>
            </a:endParaRPr>
          </a:p>
        </p:txBody>
      </p:sp>
      <p:sp>
        <p:nvSpPr>
          <p:cNvPr id="54275" name="Rectangle 3"/>
          <p:cNvSpPr>
            <a:spLocks noChangeArrowheads="1"/>
          </p:cNvSpPr>
          <p:nvPr/>
        </p:nvSpPr>
        <p:spPr bwMode="auto">
          <a:xfrm>
            <a:off x="2819400" y="1676400"/>
            <a:ext cx="5943600" cy="4572000"/>
          </a:xfrm>
          <a:prstGeom prst="rect">
            <a:avLst/>
          </a:prstGeom>
          <a:solidFill>
            <a:srgbClr val="CCCCFF"/>
          </a:solidFill>
          <a:ln w="9525">
            <a:solidFill>
              <a:srgbClr val="009999"/>
            </a:solidFill>
            <a:miter lim="800000"/>
            <a:headEnd/>
            <a:tailEnd/>
          </a:ln>
          <a:effectLst>
            <a:outerShdw dist="107763" dir="18900000" algn="ctr" rotWithShape="0">
              <a:schemeClr val="bg2"/>
            </a:outerShdw>
          </a:effectLst>
        </p:spPr>
        <p:txBody>
          <a:bodyPr/>
          <a:lstStyle/>
          <a:p>
            <a:pPr marL="457200" indent="-457200" algn="l" hangingPunct="0">
              <a:lnSpc>
                <a:spcPct val="90000"/>
              </a:lnSpc>
              <a:defRPr/>
            </a:pPr>
            <a:r>
              <a:rPr lang="zh-CN" altLang="en-US" sz="2400" b="1"/>
              <a:t>主要工作步骤</a:t>
            </a:r>
            <a:r>
              <a:rPr lang="en-US" altLang="zh-CN" sz="2400" b="1"/>
              <a:t>:</a:t>
            </a:r>
          </a:p>
          <a:p>
            <a:pPr marL="457200" indent="-457200" algn="l" hangingPunct="0">
              <a:lnSpc>
                <a:spcPct val="95000"/>
              </a:lnSpc>
              <a:defRPr/>
            </a:pPr>
            <a:r>
              <a:rPr lang="en-US" altLang="zh-CN" b="1"/>
              <a:t>1</a:t>
            </a:r>
            <a:r>
              <a:rPr lang="zh-CN" altLang="en-US" b="1"/>
              <a:t>、岗位优化调整</a:t>
            </a:r>
          </a:p>
          <a:p>
            <a:pPr marL="457200" indent="-457200" algn="l" hangingPunct="0">
              <a:lnSpc>
                <a:spcPct val="95000"/>
              </a:lnSpc>
              <a:buFontTx/>
              <a:buChar char="•"/>
              <a:defRPr/>
            </a:pPr>
            <a:r>
              <a:rPr lang="zh-CN" altLang="en-US"/>
              <a:t>分析集团及下属公司的岗位设置情况</a:t>
            </a:r>
          </a:p>
          <a:p>
            <a:pPr marL="457200" indent="-457200" algn="l" hangingPunct="0">
              <a:lnSpc>
                <a:spcPct val="95000"/>
              </a:lnSpc>
              <a:buFontTx/>
              <a:buChar char="•"/>
              <a:defRPr/>
            </a:pPr>
            <a:r>
              <a:rPr lang="zh-CN" altLang="en-US"/>
              <a:t>对岗位设置情况进行优化调整</a:t>
            </a:r>
          </a:p>
          <a:p>
            <a:pPr marL="457200" indent="-457200" algn="l" hangingPunct="0">
              <a:lnSpc>
                <a:spcPct val="95000"/>
              </a:lnSpc>
              <a:defRPr/>
            </a:pPr>
            <a:r>
              <a:rPr lang="en-US" altLang="zh-CN" b="1"/>
              <a:t>2</a:t>
            </a:r>
            <a:r>
              <a:rPr lang="zh-CN" altLang="en-US" b="1"/>
              <a:t>、持股人员范围确定</a:t>
            </a:r>
          </a:p>
          <a:p>
            <a:pPr marL="457200" indent="-457200" algn="l" hangingPunct="0">
              <a:lnSpc>
                <a:spcPct val="95000"/>
              </a:lnSpc>
              <a:buFontTx/>
              <a:buChar char="•"/>
              <a:defRPr/>
            </a:pPr>
            <a:r>
              <a:rPr lang="zh-CN" altLang="en-US"/>
              <a:t>确定持股人员范围</a:t>
            </a:r>
          </a:p>
          <a:p>
            <a:pPr marL="457200" indent="-457200" algn="l" hangingPunct="0">
              <a:lnSpc>
                <a:spcPct val="95000"/>
              </a:lnSpc>
              <a:buFontTx/>
              <a:buChar char="•"/>
              <a:defRPr/>
            </a:pPr>
            <a:r>
              <a:rPr lang="zh-CN" altLang="en-US"/>
              <a:t>对持股人员资格进行认定</a:t>
            </a:r>
          </a:p>
          <a:p>
            <a:pPr marL="457200" indent="-457200" algn="l" hangingPunct="0">
              <a:lnSpc>
                <a:spcPct val="95000"/>
              </a:lnSpc>
              <a:defRPr/>
            </a:pPr>
            <a:r>
              <a:rPr lang="en-US" altLang="zh-CN" b="1"/>
              <a:t>3</a:t>
            </a:r>
            <a:r>
              <a:rPr lang="zh-CN" altLang="en-US" b="1"/>
              <a:t>、持股人员层级划分</a:t>
            </a:r>
          </a:p>
          <a:p>
            <a:pPr marL="457200" indent="-457200" algn="l" hangingPunct="0">
              <a:lnSpc>
                <a:spcPct val="95000"/>
              </a:lnSpc>
              <a:buFontTx/>
              <a:buChar char="•"/>
              <a:defRPr/>
            </a:pPr>
            <a:r>
              <a:rPr lang="zh-CN" altLang="en-US"/>
              <a:t>制定集团公司统一的层级划分标准</a:t>
            </a:r>
          </a:p>
          <a:p>
            <a:pPr marL="457200" indent="-457200" algn="l" hangingPunct="0">
              <a:lnSpc>
                <a:spcPct val="95000"/>
              </a:lnSpc>
              <a:buFontTx/>
              <a:buChar char="•"/>
              <a:defRPr/>
            </a:pPr>
            <a:r>
              <a:rPr lang="zh-CN" altLang="en-US"/>
              <a:t>根据各子公司的业务定位及岗位设置情况进行员工层级划分</a:t>
            </a:r>
          </a:p>
          <a:p>
            <a:pPr marL="457200" indent="-457200" algn="l" hangingPunct="0">
              <a:lnSpc>
                <a:spcPct val="95000"/>
              </a:lnSpc>
              <a:defRPr/>
            </a:pPr>
            <a:r>
              <a:rPr lang="en-US" altLang="zh-CN" b="1"/>
              <a:t>4</a:t>
            </a:r>
            <a:r>
              <a:rPr lang="zh-CN" altLang="en-US" b="1"/>
              <a:t>、各层级持股比例确定</a:t>
            </a:r>
          </a:p>
          <a:p>
            <a:pPr marL="457200" indent="-457200" algn="l" hangingPunct="0">
              <a:lnSpc>
                <a:spcPct val="95000"/>
              </a:lnSpc>
              <a:buFontTx/>
              <a:buChar char="•"/>
              <a:defRPr/>
            </a:pPr>
            <a:r>
              <a:rPr lang="zh-CN" altLang="en-US"/>
              <a:t>对各层级之间职务贡献进行量化</a:t>
            </a:r>
          </a:p>
          <a:p>
            <a:pPr marL="457200" indent="-457200" algn="l" hangingPunct="0">
              <a:lnSpc>
                <a:spcPct val="95000"/>
              </a:lnSpc>
              <a:buFontTx/>
              <a:buChar char="•"/>
              <a:defRPr/>
            </a:pPr>
            <a:r>
              <a:rPr lang="zh-CN" altLang="en-US"/>
              <a:t>根据量化结果确定持股比例并计算具体的持股数量</a:t>
            </a:r>
          </a:p>
          <a:p>
            <a:pPr marL="457200" indent="-457200" algn="l" hangingPunct="0">
              <a:lnSpc>
                <a:spcPct val="95000"/>
              </a:lnSpc>
              <a:defRPr/>
            </a:pPr>
            <a:r>
              <a:rPr lang="en-US" altLang="zh-CN" b="1"/>
              <a:t>5</a:t>
            </a:r>
            <a:r>
              <a:rPr lang="zh-CN" altLang="en-US" b="1"/>
              <a:t>、员工认股及持股方式</a:t>
            </a:r>
          </a:p>
          <a:p>
            <a:pPr marL="457200" indent="-457200" algn="l" hangingPunct="0">
              <a:lnSpc>
                <a:spcPct val="95000"/>
              </a:lnSpc>
              <a:buFontTx/>
              <a:buChar char="•"/>
              <a:defRPr/>
            </a:pPr>
            <a:r>
              <a:rPr lang="zh-CN" altLang="en-US"/>
              <a:t>员工股份认购的程序及相关证明文件</a:t>
            </a:r>
          </a:p>
          <a:p>
            <a:pPr marL="457200" indent="-457200" algn="l" hangingPunct="0">
              <a:lnSpc>
                <a:spcPct val="95000"/>
              </a:lnSpc>
              <a:buFontTx/>
              <a:buChar char="•"/>
              <a:defRPr/>
            </a:pPr>
            <a:r>
              <a:rPr lang="zh-CN" altLang="en-US"/>
              <a:t>员工可选择的的股份持有方式</a:t>
            </a:r>
          </a:p>
          <a:p>
            <a:pPr marL="457200" indent="-457200" algn="l" hangingPunct="0">
              <a:lnSpc>
                <a:spcPct val="95000"/>
              </a:lnSpc>
              <a:defRPr/>
            </a:pPr>
            <a:r>
              <a:rPr lang="en-US" altLang="zh-CN" b="1"/>
              <a:t>6</a:t>
            </a:r>
            <a:r>
              <a:rPr lang="zh-CN" altLang="en-US" b="1"/>
              <a:t>、员工股份的管理</a:t>
            </a:r>
          </a:p>
          <a:p>
            <a:pPr marL="457200" indent="-457200" algn="l" hangingPunct="0">
              <a:lnSpc>
                <a:spcPct val="95000"/>
              </a:lnSpc>
              <a:buFontTx/>
              <a:buChar char="•"/>
              <a:defRPr/>
            </a:pPr>
            <a:r>
              <a:rPr lang="zh-CN" altLang="en-US"/>
              <a:t>员工股份的转让条件和价格</a:t>
            </a:r>
          </a:p>
          <a:p>
            <a:pPr marL="457200" indent="-457200" algn="l" hangingPunct="0">
              <a:lnSpc>
                <a:spcPct val="95000"/>
              </a:lnSpc>
              <a:buFontTx/>
              <a:buChar char="•"/>
              <a:defRPr/>
            </a:pPr>
            <a:r>
              <a:rPr lang="zh-CN" altLang="en-US"/>
              <a:t>员工股份的回购条件和价格</a:t>
            </a:r>
          </a:p>
        </p:txBody>
      </p:sp>
      <p:sp>
        <p:nvSpPr>
          <p:cNvPr id="33796" name="Rectangle 4"/>
          <p:cNvSpPr>
            <a:spLocks noChangeArrowheads="1"/>
          </p:cNvSpPr>
          <p:nvPr/>
        </p:nvSpPr>
        <p:spPr bwMode="auto">
          <a:xfrm>
            <a:off x="641350" y="2743200"/>
            <a:ext cx="1898650" cy="381000"/>
          </a:xfrm>
          <a:prstGeom prst="rect">
            <a:avLst/>
          </a:prstGeom>
          <a:solidFill>
            <a:schemeClr val="hlink"/>
          </a:solidFill>
          <a:ln w="9525">
            <a:solidFill>
              <a:schemeClr val="hlink"/>
            </a:solidFill>
            <a:miter lim="800000"/>
            <a:headEnd/>
            <a:tailEnd/>
          </a:ln>
        </p:spPr>
        <p:txBody>
          <a:bodyPr wrap="none" anchor="ctr"/>
          <a:lstStyle/>
          <a:p>
            <a:r>
              <a:rPr lang="zh-CN" altLang="en-US" b="1"/>
              <a:t>持股人员范围确定</a:t>
            </a:r>
          </a:p>
        </p:txBody>
      </p:sp>
      <p:sp>
        <p:nvSpPr>
          <p:cNvPr id="33797" name="Line 5"/>
          <p:cNvSpPr>
            <a:spLocks noChangeShapeType="1"/>
          </p:cNvSpPr>
          <p:nvPr/>
        </p:nvSpPr>
        <p:spPr bwMode="auto">
          <a:xfrm>
            <a:off x="1590675" y="2514600"/>
            <a:ext cx="1588" cy="228600"/>
          </a:xfrm>
          <a:prstGeom prst="line">
            <a:avLst/>
          </a:prstGeom>
          <a:noFill/>
          <a:ln w="9525">
            <a:solidFill>
              <a:schemeClr val="hlink"/>
            </a:solidFill>
            <a:round/>
            <a:headEnd/>
            <a:tailEnd type="triangle" w="med" len="med"/>
          </a:ln>
        </p:spPr>
        <p:txBody>
          <a:bodyPr/>
          <a:lstStyle/>
          <a:p>
            <a:endParaRPr lang="zh-CN" altLang="en-US"/>
          </a:p>
        </p:txBody>
      </p:sp>
      <p:sp>
        <p:nvSpPr>
          <p:cNvPr id="33798" name="Line 6"/>
          <p:cNvSpPr>
            <a:spLocks noChangeShapeType="1"/>
          </p:cNvSpPr>
          <p:nvPr/>
        </p:nvSpPr>
        <p:spPr bwMode="auto">
          <a:xfrm>
            <a:off x="1590675" y="3124200"/>
            <a:ext cx="1588" cy="228600"/>
          </a:xfrm>
          <a:prstGeom prst="line">
            <a:avLst/>
          </a:prstGeom>
          <a:noFill/>
          <a:ln w="9525">
            <a:solidFill>
              <a:schemeClr val="hlink"/>
            </a:solidFill>
            <a:round/>
            <a:headEnd/>
            <a:tailEnd type="triangle" w="med" len="med"/>
          </a:ln>
        </p:spPr>
        <p:txBody>
          <a:bodyPr/>
          <a:lstStyle/>
          <a:p>
            <a:endParaRPr lang="zh-CN" altLang="en-US"/>
          </a:p>
        </p:txBody>
      </p:sp>
      <p:sp>
        <p:nvSpPr>
          <p:cNvPr id="33799" name="Rectangle 7"/>
          <p:cNvSpPr>
            <a:spLocks noChangeArrowheads="1"/>
          </p:cNvSpPr>
          <p:nvPr/>
        </p:nvSpPr>
        <p:spPr bwMode="auto">
          <a:xfrm>
            <a:off x="631825" y="3352800"/>
            <a:ext cx="1919288" cy="381000"/>
          </a:xfrm>
          <a:prstGeom prst="rect">
            <a:avLst/>
          </a:prstGeom>
          <a:solidFill>
            <a:schemeClr val="hlink"/>
          </a:solidFill>
          <a:ln w="9525">
            <a:solidFill>
              <a:schemeClr val="hlink"/>
            </a:solidFill>
            <a:miter lim="800000"/>
            <a:headEnd/>
            <a:tailEnd/>
          </a:ln>
        </p:spPr>
        <p:txBody>
          <a:bodyPr wrap="none" anchor="ctr"/>
          <a:lstStyle/>
          <a:p>
            <a:r>
              <a:rPr lang="zh-CN" altLang="en-US" b="1"/>
              <a:t>持股人员层级划分</a:t>
            </a:r>
          </a:p>
        </p:txBody>
      </p:sp>
      <p:sp>
        <p:nvSpPr>
          <p:cNvPr id="33800" name="Rectangle 8"/>
          <p:cNvSpPr>
            <a:spLocks noChangeArrowheads="1"/>
          </p:cNvSpPr>
          <p:nvPr/>
        </p:nvSpPr>
        <p:spPr bwMode="auto">
          <a:xfrm>
            <a:off x="636588" y="2133600"/>
            <a:ext cx="1909762" cy="381000"/>
          </a:xfrm>
          <a:prstGeom prst="rect">
            <a:avLst/>
          </a:prstGeom>
          <a:solidFill>
            <a:schemeClr val="hlink"/>
          </a:solidFill>
          <a:ln w="9525">
            <a:solidFill>
              <a:schemeClr val="hlink"/>
            </a:solidFill>
            <a:miter lim="800000"/>
            <a:headEnd/>
            <a:tailEnd/>
          </a:ln>
        </p:spPr>
        <p:txBody>
          <a:bodyPr wrap="none" anchor="ctr"/>
          <a:lstStyle/>
          <a:p>
            <a:r>
              <a:rPr lang="zh-CN" altLang="en-US" b="1">
                <a:latin typeface="仿宋_GB2312" pitchFamily="49" charset="-122"/>
              </a:rPr>
              <a:t>岗位优化调整</a:t>
            </a:r>
          </a:p>
        </p:txBody>
      </p:sp>
      <p:sp>
        <p:nvSpPr>
          <p:cNvPr id="33801" name="Rectangle 9"/>
          <p:cNvSpPr>
            <a:spLocks noChangeArrowheads="1"/>
          </p:cNvSpPr>
          <p:nvPr/>
        </p:nvSpPr>
        <p:spPr bwMode="auto">
          <a:xfrm>
            <a:off x="633413" y="3962400"/>
            <a:ext cx="1919287" cy="381000"/>
          </a:xfrm>
          <a:prstGeom prst="rect">
            <a:avLst/>
          </a:prstGeom>
          <a:solidFill>
            <a:schemeClr val="hlink"/>
          </a:solidFill>
          <a:ln w="9525">
            <a:solidFill>
              <a:schemeClr val="hlink"/>
            </a:solidFill>
            <a:miter lim="800000"/>
            <a:headEnd/>
            <a:tailEnd/>
          </a:ln>
        </p:spPr>
        <p:txBody>
          <a:bodyPr wrap="none" anchor="ctr"/>
          <a:lstStyle/>
          <a:p>
            <a:r>
              <a:rPr lang="zh-CN" altLang="en-US" b="1"/>
              <a:t>各层级持股比例确定</a:t>
            </a:r>
            <a:endParaRPr lang="zh-CN" altLang="en-US" b="1">
              <a:latin typeface="仿宋_GB2312" pitchFamily="49" charset="-122"/>
            </a:endParaRPr>
          </a:p>
        </p:txBody>
      </p:sp>
      <p:cxnSp>
        <p:nvCxnSpPr>
          <p:cNvPr id="33802" name="AutoShape 10"/>
          <p:cNvCxnSpPr>
            <a:cxnSpLocks noChangeShapeType="1"/>
            <a:stCxn id="33799" idx="2"/>
            <a:endCxn id="33801" idx="0"/>
          </p:cNvCxnSpPr>
          <p:nvPr/>
        </p:nvCxnSpPr>
        <p:spPr bwMode="auto">
          <a:xfrm rot="16200000" flipH="1">
            <a:off x="1478757" y="3847306"/>
            <a:ext cx="228600" cy="1587"/>
          </a:xfrm>
          <a:prstGeom prst="bentConnector3">
            <a:avLst>
              <a:gd name="adj1" fmla="val 50000"/>
            </a:avLst>
          </a:prstGeom>
          <a:noFill/>
          <a:ln w="9525">
            <a:solidFill>
              <a:schemeClr val="hlink"/>
            </a:solidFill>
            <a:miter lim="800000"/>
            <a:headEnd/>
            <a:tailEnd type="triangle" w="med" len="med"/>
          </a:ln>
        </p:spPr>
      </p:cxnSp>
      <p:sp>
        <p:nvSpPr>
          <p:cNvPr id="33803" name="Rectangle 11"/>
          <p:cNvSpPr>
            <a:spLocks noChangeArrowheads="1"/>
          </p:cNvSpPr>
          <p:nvPr/>
        </p:nvSpPr>
        <p:spPr bwMode="auto">
          <a:xfrm>
            <a:off x="633413" y="4556125"/>
            <a:ext cx="1919287" cy="381000"/>
          </a:xfrm>
          <a:prstGeom prst="rect">
            <a:avLst/>
          </a:prstGeom>
          <a:solidFill>
            <a:schemeClr val="hlink"/>
          </a:solidFill>
          <a:ln w="9525">
            <a:solidFill>
              <a:schemeClr val="hlink"/>
            </a:solidFill>
            <a:miter lim="800000"/>
            <a:headEnd/>
            <a:tailEnd/>
          </a:ln>
        </p:spPr>
        <p:txBody>
          <a:bodyPr wrap="none" anchor="ctr"/>
          <a:lstStyle/>
          <a:p>
            <a:r>
              <a:rPr lang="zh-CN" altLang="en-US" b="1"/>
              <a:t>员工认股及持股方式</a:t>
            </a:r>
            <a:endParaRPr lang="zh-CN" altLang="en-US" b="1">
              <a:latin typeface="仿宋_GB2312" pitchFamily="49" charset="-122"/>
            </a:endParaRPr>
          </a:p>
        </p:txBody>
      </p:sp>
      <p:cxnSp>
        <p:nvCxnSpPr>
          <p:cNvPr id="33804" name="AutoShape 12"/>
          <p:cNvCxnSpPr>
            <a:cxnSpLocks noChangeShapeType="1"/>
            <a:endCxn id="33803" idx="0"/>
          </p:cNvCxnSpPr>
          <p:nvPr/>
        </p:nvCxnSpPr>
        <p:spPr bwMode="auto">
          <a:xfrm rot="16200000" flipH="1">
            <a:off x="1478757" y="4441031"/>
            <a:ext cx="228600" cy="1587"/>
          </a:xfrm>
          <a:prstGeom prst="bentConnector3">
            <a:avLst>
              <a:gd name="adj1" fmla="val 50000"/>
            </a:avLst>
          </a:prstGeom>
          <a:noFill/>
          <a:ln w="9525">
            <a:solidFill>
              <a:schemeClr val="hlink"/>
            </a:solidFill>
            <a:miter lim="800000"/>
            <a:headEnd/>
            <a:tailEnd type="triangle" w="med" len="med"/>
          </a:ln>
        </p:spPr>
      </p:cxnSp>
      <p:sp>
        <p:nvSpPr>
          <p:cNvPr id="33805" name="Rectangle 13"/>
          <p:cNvSpPr>
            <a:spLocks noChangeArrowheads="1"/>
          </p:cNvSpPr>
          <p:nvPr/>
        </p:nvSpPr>
        <p:spPr bwMode="auto">
          <a:xfrm>
            <a:off x="633413" y="5191125"/>
            <a:ext cx="1919287" cy="381000"/>
          </a:xfrm>
          <a:prstGeom prst="rect">
            <a:avLst/>
          </a:prstGeom>
          <a:solidFill>
            <a:schemeClr val="hlink"/>
          </a:solidFill>
          <a:ln w="9525">
            <a:solidFill>
              <a:schemeClr val="hlink"/>
            </a:solidFill>
            <a:miter lim="800000"/>
            <a:headEnd/>
            <a:tailEnd/>
          </a:ln>
        </p:spPr>
        <p:txBody>
          <a:bodyPr wrap="none" anchor="ctr"/>
          <a:lstStyle/>
          <a:p>
            <a:r>
              <a:rPr lang="zh-CN" altLang="en-US" b="1">
                <a:latin typeface="仿宋_GB2312" pitchFamily="49" charset="-122"/>
              </a:rPr>
              <a:t>员工股份的管理</a:t>
            </a:r>
          </a:p>
        </p:txBody>
      </p:sp>
      <p:cxnSp>
        <p:nvCxnSpPr>
          <p:cNvPr id="33806" name="AutoShape 14"/>
          <p:cNvCxnSpPr>
            <a:cxnSpLocks noChangeShapeType="1"/>
            <a:endCxn id="33805" idx="0"/>
          </p:cNvCxnSpPr>
          <p:nvPr/>
        </p:nvCxnSpPr>
        <p:spPr bwMode="auto">
          <a:xfrm rot="16200000" flipH="1">
            <a:off x="1478757" y="5076031"/>
            <a:ext cx="228600" cy="1587"/>
          </a:xfrm>
          <a:prstGeom prst="bentConnector3">
            <a:avLst>
              <a:gd name="adj1" fmla="val 50000"/>
            </a:avLst>
          </a:prstGeom>
          <a:noFill/>
          <a:ln w="9525">
            <a:solidFill>
              <a:schemeClr val="hlink"/>
            </a:solidFill>
            <a:miter lim="800000"/>
            <a:headEnd/>
            <a:tailEnd type="triangle" w="med" len="med"/>
          </a:ln>
        </p:spPr>
      </p:cxn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zh-CN" altLang="en-US" smtClean="0">
                <a:solidFill>
                  <a:schemeClr val="tx1"/>
                </a:solidFill>
              </a:rPr>
              <a:t>阶段四</a:t>
            </a:r>
            <a:br>
              <a:rPr lang="zh-CN" altLang="en-US" smtClean="0">
                <a:solidFill>
                  <a:schemeClr val="tx1"/>
                </a:solidFill>
              </a:rPr>
            </a:br>
            <a:r>
              <a:rPr lang="zh-CN" altLang="en-US" smtClean="0">
                <a:solidFill>
                  <a:schemeClr val="tx1"/>
                </a:solidFill>
              </a:rPr>
              <a:t>高管层激励方案</a:t>
            </a:r>
          </a:p>
        </p:txBody>
      </p:sp>
      <p:sp>
        <p:nvSpPr>
          <p:cNvPr id="55299" name="Text Box 3"/>
          <p:cNvSpPr txBox="1">
            <a:spLocks noChangeArrowheads="1"/>
          </p:cNvSpPr>
          <p:nvPr/>
        </p:nvSpPr>
        <p:spPr bwMode="auto">
          <a:xfrm>
            <a:off x="966788" y="1905000"/>
            <a:ext cx="8007350" cy="4343400"/>
          </a:xfrm>
          <a:prstGeom prst="rect">
            <a:avLst/>
          </a:prstGeom>
          <a:solidFill>
            <a:schemeClr val="hlink"/>
          </a:solidFill>
          <a:ln w="9525">
            <a:solidFill>
              <a:schemeClr val="hlink"/>
            </a:solidFill>
            <a:miter lim="800000"/>
            <a:headEnd/>
            <a:tailEnd/>
          </a:ln>
          <a:effectLst>
            <a:outerShdw dist="107763" dir="18900000" algn="ctr" rotWithShape="0">
              <a:schemeClr val="bg2"/>
            </a:outerShdw>
          </a:effectLst>
        </p:spPr>
        <p:txBody>
          <a:bodyPr/>
          <a:lstStyle/>
          <a:p>
            <a:pPr algn="l">
              <a:lnSpc>
                <a:spcPct val="120000"/>
              </a:lnSpc>
              <a:spcBef>
                <a:spcPct val="50000"/>
              </a:spcBef>
              <a:defRPr/>
            </a:pPr>
            <a:r>
              <a:rPr lang="en-US" altLang="zh-CN" sz="2000" b="1"/>
              <a:t>  </a:t>
            </a:r>
            <a:r>
              <a:rPr lang="zh-CN" altLang="en-US" sz="2000" b="1"/>
              <a:t>阶段目标</a:t>
            </a:r>
          </a:p>
          <a:p>
            <a:pPr lvl="1" algn="l">
              <a:lnSpc>
                <a:spcPct val="120000"/>
              </a:lnSpc>
              <a:spcBef>
                <a:spcPct val="50000"/>
              </a:spcBef>
              <a:defRPr/>
            </a:pPr>
            <a:r>
              <a:rPr lang="en-US" altLang="zh-CN" sz="2000"/>
              <a:t>1</a:t>
            </a:r>
            <a:r>
              <a:rPr lang="zh-CN" altLang="en-US" sz="2000"/>
              <a:t>、制定包括下属公司主要负责人在内的集团高管层的考核指标；</a:t>
            </a:r>
          </a:p>
          <a:p>
            <a:pPr lvl="1" algn="l">
              <a:lnSpc>
                <a:spcPct val="120000"/>
              </a:lnSpc>
              <a:spcBef>
                <a:spcPct val="50000"/>
              </a:spcBef>
              <a:defRPr/>
            </a:pPr>
            <a:r>
              <a:rPr lang="en-US" altLang="zh-CN" sz="2000"/>
              <a:t>2</a:t>
            </a:r>
            <a:r>
              <a:rPr lang="zh-CN" altLang="en-US" sz="2000"/>
              <a:t>、制定对公司高管层的长期激励方案；</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zh-CN" altLang="en-US" smtClean="0">
                <a:solidFill>
                  <a:schemeClr val="tx1"/>
                </a:solidFill>
              </a:rPr>
              <a:t>阶段四</a:t>
            </a:r>
            <a:br>
              <a:rPr lang="zh-CN" altLang="en-US" smtClean="0">
                <a:solidFill>
                  <a:schemeClr val="tx1"/>
                </a:solidFill>
              </a:rPr>
            </a:br>
            <a:r>
              <a:rPr lang="zh-CN" altLang="en-US" sz="3000" smtClean="0">
                <a:solidFill>
                  <a:schemeClr val="tx1"/>
                </a:solidFill>
                <a:latin typeface="Book Antiqua" pitchFamily="18" charset="0"/>
              </a:rPr>
              <a:t>工作步骤</a:t>
            </a:r>
            <a:endParaRPr lang="zh-CN" altLang="en-US" smtClean="0">
              <a:solidFill>
                <a:schemeClr val="tx1"/>
              </a:solidFill>
            </a:endParaRPr>
          </a:p>
        </p:txBody>
      </p:sp>
      <p:sp>
        <p:nvSpPr>
          <p:cNvPr id="52234" name="Rectangle 10"/>
          <p:cNvSpPr>
            <a:spLocks noChangeArrowheads="1"/>
          </p:cNvSpPr>
          <p:nvPr/>
        </p:nvSpPr>
        <p:spPr bwMode="auto">
          <a:xfrm>
            <a:off x="2819400" y="1676400"/>
            <a:ext cx="5943600" cy="4572000"/>
          </a:xfrm>
          <a:prstGeom prst="rect">
            <a:avLst/>
          </a:prstGeom>
          <a:solidFill>
            <a:srgbClr val="CCCCFF"/>
          </a:solidFill>
          <a:ln w="9525">
            <a:solidFill>
              <a:srgbClr val="009999"/>
            </a:solidFill>
            <a:miter lim="800000"/>
            <a:headEnd/>
            <a:tailEnd/>
          </a:ln>
          <a:effectLst>
            <a:outerShdw dist="107763" dir="18900000" algn="ctr" rotWithShape="0">
              <a:schemeClr val="bg2"/>
            </a:outerShdw>
          </a:effectLst>
        </p:spPr>
        <p:txBody>
          <a:bodyPr/>
          <a:lstStyle/>
          <a:p>
            <a:pPr marL="457200" indent="-457200" algn="l" hangingPunct="0">
              <a:lnSpc>
                <a:spcPct val="90000"/>
              </a:lnSpc>
              <a:defRPr/>
            </a:pPr>
            <a:r>
              <a:rPr lang="zh-CN" altLang="en-US" sz="2400" b="1"/>
              <a:t>主要工作步骤</a:t>
            </a:r>
            <a:r>
              <a:rPr lang="en-US" altLang="zh-CN" sz="2400" b="1"/>
              <a:t>:</a:t>
            </a:r>
          </a:p>
          <a:p>
            <a:pPr marL="457200" indent="-457200" algn="l" hangingPunct="0">
              <a:lnSpc>
                <a:spcPct val="90000"/>
              </a:lnSpc>
              <a:defRPr/>
            </a:pPr>
            <a:r>
              <a:rPr lang="en-US" altLang="zh-CN" b="1"/>
              <a:t>1</a:t>
            </a:r>
            <a:r>
              <a:rPr lang="zh-CN" altLang="en-US" b="1"/>
              <a:t>、激励人员范围确定</a:t>
            </a:r>
          </a:p>
          <a:p>
            <a:pPr marL="457200" indent="-457200" algn="l" hangingPunct="0">
              <a:lnSpc>
                <a:spcPct val="90000"/>
              </a:lnSpc>
              <a:buFontTx/>
              <a:buChar char="•"/>
              <a:defRPr/>
            </a:pPr>
            <a:r>
              <a:rPr lang="zh-CN" altLang="en-US"/>
              <a:t>确定激励人员范围</a:t>
            </a:r>
          </a:p>
          <a:p>
            <a:pPr marL="457200" indent="-457200" algn="l" hangingPunct="0">
              <a:lnSpc>
                <a:spcPct val="90000"/>
              </a:lnSpc>
              <a:buFontTx/>
              <a:buChar char="•"/>
              <a:defRPr/>
            </a:pPr>
            <a:r>
              <a:rPr lang="zh-CN" altLang="en-US"/>
              <a:t>对激励人员资格进行认定</a:t>
            </a:r>
          </a:p>
          <a:p>
            <a:pPr marL="457200" indent="-457200" algn="l" hangingPunct="0">
              <a:lnSpc>
                <a:spcPct val="90000"/>
              </a:lnSpc>
              <a:defRPr/>
            </a:pPr>
            <a:r>
              <a:rPr lang="en-US" altLang="zh-CN" b="1"/>
              <a:t>2</a:t>
            </a:r>
            <a:r>
              <a:rPr lang="zh-CN" altLang="en-US" b="1"/>
              <a:t>、考核指标确定</a:t>
            </a:r>
          </a:p>
          <a:p>
            <a:pPr marL="457200" indent="-457200" algn="l" hangingPunct="0">
              <a:lnSpc>
                <a:spcPct val="90000"/>
              </a:lnSpc>
              <a:buFontTx/>
              <a:buChar char="•"/>
              <a:defRPr/>
            </a:pPr>
            <a:r>
              <a:rPr lang="zh-CN" altLang="en-US"/>
              <a:t>制定集团公司管理层的考核指标</a:t>
            </a:r>
          </a:p>
          <a:p>
            <a:pPr marL="457200" indent="-457200" algn="l" hangingPunct="0">
              <a:lnSpc>
                <a:spcPct val="90000"/>
              </a:lnSpc>
              <a:buFontTx/>
              <a:buChar char="•"/>
              <a:defRPr/>
            </a:pPr>
            <a:r>
              <a:rPr lang="zh-CN" altLang="en-US"/>
              <a:t>制定对下属子公司主要经营者的考核指标</a:t>
            </a:r>
          </a:p>
          <a:p>
            <a:pPr marL="457200" indent="-457200" algn="l" hangingPunct="0">
              <a:lnSpc>
                <a:spcPct val="90000"/>
              </a:lnSpc>
              <a:defRPr/>
            </a:pPr>
            <a:r>
              <a:rPr lang="en-US" altLang="zh-CN" b="1"/>
              <a:t>3</a:t>
            </a:r>
            <a:r>
              <a:rPr lang="zh-CN" altLang="en-US" b="1"/>
              <a:t>、激励模式选择</a:t>
            </a:r>
          </a:p>
          <a:p>
            <a:pPr marL="457200" indent="-457200" algn="l" hangingPunct="0">
              <a:lnSpc>
                <a:spcPct val="90000"/>
              </a:lnSpc>
              <a:buFontTx/>
              <a:buChar char="•"/>
              <a:defRPr/>
            </a:pPr>
            <a:r>
              <a:rPr lang="zh-CN" altLang="en-US"/>
              <a:t>根据集团公司的特点选择对公司高管层的长期激励模式</a:t>
            </a:r>
          </a:p>
          <a:p>
            <a:pPr marL="457200" indent="-457200" algn="l" hangingPunct="0">
              <a:lnSpc>
                <a:spcPct val="90000"/>
              </a:lnSpc>
              <a:buFontTx/>
              <a:buChar char="•"/>
              <a:defRPr/>
            </a:pPr>
            <a:r>
              <a:rPr lang="zh-CN" altLang="en-US"/>
              <a:t>根据所选择的长期激励方式确定奖励股份的来源</a:t>
            </a:r>
          </a:p>
          <a:p>
            <a:pPr marL="457200" indent="-457200" algn="l" hangingPunct="0">
              <a:lnSpc>
                <a:spcPct val="90000"/>
              </a:lnSpc>
              <a:defRPr/>
            </a:pPr>
            <a:r>
              <a:rPr lang="en-US" altLang="zh-CN" b="1"/>
              <a:t>4</a:t>
            </a:r>
            <a:r>
              <a:rPr lang="zh-CN" altLang="en-US" b="1"/>
              <a:t>、奖励股份的授予及行权</a:t>
            </a:r>
          </a:p>
          <a:p>
            <a:pPr marL="457200" indent="-457200" algn="l" hangingPunct="0">
              <a:lnSpc>
                <a:spcPct val="90000"/>
              </a:lnSpc>
              <a:buFontTx/>
              <a:buChar char="•"/>
              <a:defRPr/>
            </a:pPr>
            <a:r>
              <a:rPr lang="zh-CN" altLang="en-US"/>
              <a:t>奖励股份总额确定</a:t>
            </a:r>
          </a:p>
          <a:p>
            <a:pPr marL="457200" indent="-457200" algn="l" hangingPunct="0">
              <a:lnSpc>
                <a:spcPct val="90000"/>
              </a:lnSpc>
              <a:buFontTx/>
              <a:buChar char="•"/>
              <a:defRPr/>
            </a:pPr>
            <a:r>
              <a:rPr lang="zh-CN" altLang="en-US"/>
              <a:t>奖励人员层级划分及奖励比例确定</a:t>
            </a:r>
          </a:p>
          <a:p>
            <a:pPr marL="457200" indent="-457200" algn="l" hangingPunct="0">
              <a:lnSpc>
                <a:spcPct val="90000"/>
              </a:lnSpc>
              <a:buFontTx/>
              <a:buChar char="•"/>
              <a:defRPr/>
            </a:pPr>
            <a:r>
              <a:rPr lang="zh-CN" altLang="en-US"/>
              <a:t>奖励股份的授予条件和方式</a:t>
            </a:r>
          </a:p>
          <a:p>
            <a:pPr marL="457200" indent="-457200" algn="l" hangingPunct="0">
              <a:lnSpc>
                <a:spcPct val="90000"/>
              </a:lnSpc>
              <a:buFontTx/>
              <a:buChar char="•"/>
              <a:defRPr/>
            </a:pPr>
            <a:r>
              <a:rPr lang="zh-CN" altLang="en-US"/>
              <a:t>奖励股份的行权条件和方式</a:t>
            </a:r>
          </a:p>
          <a:p>
            <a:pPr marL="457200" indent="-457200" algn="l" hangingPunct="0">
              <a:lnSpc>
                <a:spcPct val="90000"/>
              </a:lnSpc>
              <a:defRPr/>
            </a:pPr>
            <a:r>
              <a:rPr lang="en-US" altLang="zh-CN" b="1"/>
              <a:t>5</a:t>
            </a:r>
            <a:r>
              <a:rPr lang="zh-CN" altLang="en-US" b="1"/>
              <a:t>、奖励股份的管理</a:t>
            </a:r>
          </a:p>
          <a:p>
            <a:pPr marL="457200" indent="-457200" algn="l" hangingPunct="0">
              <a:lnSpc>
                <a:spcPct val="90000"/>
              </a:lnSpc>
              <a:buFontTx/>
              <a:buChar char="•"/>
              <a:defRPr/>
            </a:pPr>
            <a:r>
              <a:rPr lang="zh-CN" altLang="en-US"/>
              <a:t>奖励股份的转让条件和价格</a:t>
            </a:r>
          </a:p>
          <a:p>
            <a:pPr marL="457200" indent="-457200" algn="l" hangingPunct="0">
              <a:lnSpc>
                <a:spcPct val="90000"/>
              </a:lnSpc>
              <a:buFontTx/>
              <a:buChar char="•"/>
              <a:defRPr/>
            </a:pPr>
            <a:r>
              <a:rPr lang="zh-CN" altLang="en-US"/>
              <a:t>奖励股份的回购条件和价格</a:t>
            </a:r>
          </a:p>
        </p:txBody>
      </p:sp>
      <p:sp>
        <p:nvSpPr>
          <p:cNvPr id="35844" name="Rectangle 22"/>
          <p:cNvSpPr>
            <a:spLocks noChangeArrowheads="1"/>
          </p:cNvSpPr>
          <p:nvPr/>
        </p:nvSpPr>
        <p:spPr bwMode="auto">
          <a:xfrm>
            <a:off x="704850" y="3352800"/>
            <a:ext cx="1706563" cy="381000"/>
          </a:xfrm>
          <a:prstGeom prst="rect">
            <a:avLst/>
          </a:prstGeom>
          <a:solidFill>
            <a:schemeClr val="hlink"/>
          </a:solidFill>
          <a:ln w="9525">
            <a:solidFill>
              <a:schemeClr val="hlink"/>
            </a:solidFill>
            <a:miter lim="800000"/>
            <a:headEnd/>
            <a:tailEnd/>
          </a:ln>
        </p:spPr>
        <p:txBody>
          <a:bodyPr wrap="none" anchor="ctr"/>
          <a:lstStyle/>
          <a:p>
            <a:pPr eaLnBrk="0" hangingPunct="0"/>
            <a:r>
              <a:rPr lang="zh-CN" altLang="en-US" b="1"/>
              <a:t>激励模式的选择</a:t>
            </a:r>
          </a:p>
        </p:txBody>
      </p:sp>
      <p:sp>
        <p:nvSpPr>
          <p:cNvPr id="35845" name="Rectangle 23"/>
          <p:cNvSpPr>
            <a:spLocks noChangeArrowheads="1"/>
          </p:cNvSpPr>
          <p:nvPr/>
        </p:nvSpPr>
        <p:spPr bwMode="auto">
          <a:xfrm>
            <a:off x="704850" y="2133600"/>
            <a:ext cx="1706563" cy="381000"/>
          </a:xfrm>
          <a:prstGeom prst="rect">
            <a:avLst/>
          </a:prstGeom>
          <a:solidFill>
            <a:schemeClr val="hlink"/>
          </a:solidFill>
          <a:ln w="9525">
            <a:solidFill>
              <a:schemeClr val="hlink"/>
            </a:solidFill>
            <a:miter lim="800000"/>
            <a:headEnd/>
            <a:tailEnd/>
          </a:ln>
        </p:spPr>
        <p:txBody>
          <a:bodyPr wrap="none" anchor="ctr"/>
          <a:lstStyle/>
          <a:p>
            <a:r>
              <a:rPr lang="zh-CN" altLang="en-US" b="1">
                <a:latin typeface="仿宋_GB2312" pitchFamily="49" charset="-122"/>
              </a:rPr>
              <a:t>激励人员范围确定</a:t>
            </a:r>
          </a:p>
        </p:txBody>
      </p:sp>
      <p:sp>
        <p:nvSpPr>
          <p:cNvPr id="35846" name="Rectangle 24"/>
          <p:cNvSpPr>
            <a:spLocks noChangeArrowheads="1"/>
          </p:cNvSpPr>
          <p:nvPr/>
        </p:nvSpPr>
        <p:spPr bwMode="auto">
          <a:xfrm>
            <a:off x="704850" y="2743200"/>
            <a:ext cx="1706563" cy="381000"/>
          </a:xfrm>
          <a:prstGeom prst="rect">
            <a:avLst/>
          </a:prstGeom>
          <a:solidFill>
            <a:schemeClr val="hlink"/>
          </a:solidFill>
          <a:ln w="9525">
            <a:solidFill>
              <a:schemeClr val="hlink"/>
            </a:solidFill>
            <a:miter lim="800000"/>
            <a:headEnd/>
            <a:tailEnd/>
          </a:ln>
        </p:spPr>
        <p:txBody>
          <a:bodyPr wrap="none" anchor="ctr"/>
          <a:lstStyle/>
          <a:p>
            <a:r>
              <a:rPr lang="zh-CN" altLang="en-US" b="1">
                <a:latin typeface="仿宋_GB2312" pitchFamily="49" charset="-122"/>
              </a:rPr>
              <a:t>考核指标的确定</a:t>
            </a:r>
          </a:p>
        </p:txBody>
      </p:sp>
      <p:sp>
        <p:nvSpPr>
          <p:cNvPr id="35847" name="Rectangle 25"/>
          <p:cNvSpPr>
            <a:spLocks noChangeArrowheads="1"/>
          </p:cNvSpPr>
          <p:nvPr/>
        </p:nvSpPr>
        <p:spPr bwMode="auto">
          <a:xfrm>
            <a:off x="704850" y="3962400"/>
            <a:ext cx="1706563" cy="381000"/>
          </a:xfrm>
          <a:prstGeom prst="rect">
            <a:avLst/>
          </a:prstGeom>
          <a:solidFill>
            <a:schemeClr val="hlink"/>
          </a:solidFill>
          <a:ln w="9525">
            <a:solidFill>
              <a:schemeClr val="hlink"/>
            </a:solidFill>
            <a:miter lim="800000"/>
            <a:headEnd/>
            <a:tailEnd/>
          </a:ln>
        </p:spPr>
        <p:txBody>
          <a:bodyPr wrap="none" anchor="ctr"/>
          <a:lstStyle/>
          <a:p>
            <a:r>
              <a:rPr lang="zh-CN" altLang="en-US" b="1"/>
              <a:t>股份的授予及行权</a:t>
            </a:r>
          </a:p>
        </p:txBody>
      </p:sp>
      <p:sp>
        <p:nvSpPr>
          <p:cNvPr id="35848" name="Line 26"/>
          <p:cNvSpPr>
            <a:spLocks noChangeShapeType="1"/>
          </p:cNvSpPr>
          <p:nvPr/>
        </p:nvSpPr>
        <p:spPr bwMode="auto">
          <a:xfrm>
            <a:off x="1558925" y="2514600"/>
            <a:ext cx="1588" cy="228600"/>
          </a:xfrm>
          <a:prstGeom prst="line">
            <a:avLst/>
          </a:prstGeom>
          <a:noFill/>
          <a:ln w="9525">
            <a:solidFill>
              <a:schemeClr val="hlink"/>
            </a:solidFill>
            <a:round/>
            <a:headEnd/>
            <a:tailEnd type="triangle" w="med" len="med"/>
          </a:ln>
        </p:spPr>
        <p:txBody>
          <a:bodyPr/>
          <a:lstStyle/>
          <a:p>
            <a:endParaRPr lang="zh-CN" altLang="en-US"/>
          </a:p>
        </p:txBody>
      </p:sp>
      <p:sp>
        <p:nvSpPr>
          <p:cNvPr id="35849" name="Line 27"/>
          <p:cNvSpPr>
            <a:spLocks noChangeShapeType="1"/>
          </p:cNvSpPr>
          <p:nvPr/>
        </p:nvSpPr>
        <p:spPr bwMode="auto">
          <a:xfrm>
            <a:off x="1558925" y="3124200"/>
            <a:ext cx="1588" cy="228600"/>
          </a:xfrm>
          <a:prstGeom prst="line">
            <a:avLst/>
          </a:prstGeom>
          <a:noFill/>
          <a:ln w="9525">
            <a:solidFill>
              <a:schemeClr val="hlink"/>
            </a:solidFill>
            <a:round/>
            <a:headEnd/>
            <a:tailEnd type="triangle" w="med" len="med"/>
          </a:ln>
        </p:spPr>
        <p:txBody>
          <a:bodyPr/>
          <a:lstStyle/>
          <a:p>
            <a:endParaRPr lang="zh-CN" altLang="en-US"/>
          </a:p>
        </p:txBody>
      </p:sp>
      <p:sp>
        <p:nvSpPr>
          <p:cNvPr id="35850" name="Line 28"/>
          <p:cNvSpPr>
            <a:spLocks noChangeShapeType="1"/>
          </p:cNvSpPr>
          <p:nvPr/>
        </p:nvSpPr>
        <p:spPr bwMode="auto">
          <a:xfrm>
            <a:off x="1558925" y="3733800"/>
            <a:ext cx="1588" cy="228600"/>
          </a:xfrm>
          <a:prstGeom prst="line">
            <a:avLst/>
          </a:prstGeom>
          <a:noFill/>
          <a:ln w="9525">
            <a:solidFill>
              <a:schemeClr val="hlink"/>
            </a:solidFill>
            <a:round/>
            <a:headEnd/>
            <a:tailEnd type="triangle" w="med" len="med"/>
          </a:ln>
        </p:spPr>
        <p:txBody>
          <a:bodyPr/>
          <a:lstStyle/>
          <a:p>
            <a:endParaRPr lang="zh-CN" altLang="en-US"/>
          </a:p>
        </p:txBody>
      </p:sp>
      <p:sp>
        <p:nvSpPr>
          <p:cNvPr id="35851" name="Rectangle 29"/>
          <p:cNvSpPr>
            <a:spLocks noChangeArrowheads="1"/>
          </p:cNvSpPr>
          <p:nvPr/>
        </p:nvSpPr>
        <p:spPr bwMode="auto">
          <a:xfrm>
            <a:off x="704850" y="4564063"/>
            <a:ext cx="1706563" cy="381000"/>
          </a:xfrm>
          <a:prstGeom prst="rect">
            <a:avLst/>
          </a:prstGeom>
          <a:solidFill>
            <a:schemeClr val="hlink"/>
          </a:solidFill>
          <a:ln w="9525">
            <a:solidFill>
              <a:schemeClr val="hlink"/>
            </a:solidFill>
            <a:miter lim="800000"/>
            <a:headEnd/>
            <a:tailEnd/>
          </a:ln>
        </p:spPr>
        <p:txBody>
          <a:bodyPr wrap="none" anchor="ctr"/>
          <a:lstStyle/>
          <a:p>
            <a:r>
              <a:rPr lang="zh-CN" altLang="en-US" b="1"/>
              <a:t>奖励股份的管理</a:t>
            </a:r>
            <a:endParaRPr lang="zh-CN" altLang="en-US" b="1">
              <a:latin typeface="仿宋_GB2312" pitchFamily="49" charset="-122"/>
            </a:endParaRPr>
          </a:p>
        </p:txBody>
      </p:sp>
      <p:sp>
        <p:nvSpPr>
          <p:cNvPr id="35852" name="Line 30"/>
          <p:cNvSpPr>
            <a:spLocks noChangeShapeType="1"/>
          </p:cNvSpPr>
          <p:nvPr/>
        </p:nvSpPr>
        <p:spPr bwMode="auto">
          <a:xfrm>
            <a:off x="1558925" y="4327525"/>
            <a:ext cx="1588" cy="228600"/>
          </a:xfrm>
          <a:prstGeom prst="line">
            <a:avLst/>
          </a:prstGeom>
          <a:noFill/>
          <a:ln w="9525">
            <a:solidFill>
              <a:schemeClr val="hlink"/>
            </a:solidFill>
            <a:round/>
            <a:headEnd/>
            <a:tailEnd type="triangle" w="med" len="med"/>
          </a:ln>
        </p:spPr>
        <p:txBody>
          <a:bodyPr/>
          <a:lstStyle/>
          <a:p>
            <a:endParaRPr lang="zh-CN" alt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zh-CN" altLang="en-US" smtClean="0"/>
              <a:t>项目提交成果汇总</a:t>
            </a:r>
          </a:p>
        </p:txBody>
      </p:sp>
      <p:sp>
        <p:nvSpPr>
          <p:cNvPr id="36867" name="Rectangle 3"/>
          <p:cNvSpPr>
            <a:spLocks noChangeArrowheads="1"/>
          </p:cNvSpPr>
          <p:nvPr/>
        </p:nvSpPr>
        <p:spPr bwMode="auto">
          <a:xfrm>
            <a:off x="696913" y="1447800"/>
            <a:ext cx="1254125" cy="352425"/>
          </a:xfrm>
          <a:prstGeom prst="rect">
            <a:avLst/>
          </a:prstGeom>
          <a:solidFill>
            <a:schemeClr val="accent2"/>
          </a:solidFill>
          <a:ln w="9525">
            <a:solidFill>
              <a:schemeClr val="hlink"/>
            </a:solidFill>
            <a:miter lim="800000"/>
            <a:headEnd/>
            <a:tailEnd/>
          </a:ln>
        </p:spPr>
        <p:txBody>
          <a:bodyPr wrap="none" anchor="ctr"/>
          <a:lstStyle/>
          <a:p>
            <a:r>
              <a:rPr lang="zh-CN" altLang="en-US" sz="1800" b="1">
                <a:solidFill>
                  <a:schemeClr val="bg1"/>
                </a:solidFill>
                <a:latin typeface="仿宋_GB2312" pitchFamily="49" charset="-122"/>
              </a:rPr>
              <a:t>阶段</a:t>
            </a:r>
          </a:p>
        </p:txBody>
      </p:sp>
      <p:sp>
        <p:nvSpPr>
          <p:cNvPr id="36868" name="Rectangle 4"/>
          <p:cNvSpPr>
            <a:spLocks noChangeArrowheads="1"/>
          </p:cNvSpPr>
          <p:nvPr/>
        </p:nvSpPr>
        <p:spPr bwMode="auto">
          <a:xfrm>
            <a:off x="1965325" y="1447800"/>
            <a:ext cx="2916238" cy="352425"/>
          </a:xfrm>
          <a:prstGeom prst="rect">
            <a:avLst/>
          </a:prstGeom>
          <a:solidFill>
            <a:schemeClr val="accent2"/>
          </a:solidFill>
          <a:ln w="9525">
            <a:solidFill>
              <a:schemeClr val="hlink"/>
            </a:solidFill>
            <a:miter lim="800000"/>
            <a:headEnd/>
            <a:tailEnd/>
          </a:ln>
        </p:spPr>
        <p:txBody>
          <a:bodyPr wrap="none" anchor="ctr"/>
          <a:lstStyle/>
          <a:p>
            <a:r>
              <a:rPr lang="en-US" altLang="zh-CN" b="1">
                <a:solidFill>
                  <a:schemeClr val="bg1"/>
                </a:solidFill>
                <a:ea typeface="宋体" pitchFamily="2" charset="-122"/>
              </a:rPr>
              <a:t>Word</a:t>
            </a:r>
          </a:p>
        </p:txBody>
      </p:sp>
      <p:sp>
        <p:nvSpPr>
          <p:cNvPr id="36869" name="Rectangle 5"/>
          <p:cNvSpPr>
            <a:spLocks noChangeArrowheads="1"/>
          </p:cNvSpPr>
          <p:nvPr/>
        </p:nvSpPr>
        <p:spPr bwMode="auto">
          <a:xfrm>
            <a:off x="4895850" y="1447800"/>
            <a:ext cx="1854200" cy="352425"/>
          </a:xfrm>
          <a:prstGeom prst="rect">
            <a:avLst/>
          </a:prstGeom>
          <a:solidFill>
            <a:schemeClr val="accent2"/>
          </a:solidFill>
          <a:ln w="9525">
            <a:solidFill>
              <a:schemeClr val="hlink"/>
            </a:solidFill>
            <a:miter lim="800000"/>
            <a:headEnd/>
            <a:tailEnd/>
          </a:ln>
        </p:spPr>
        <p:txBody>
          <a:bodyPr wrap="none" anchor="ctr"/>
          <a:lstStyle/>
          <a:p>
            <a:r>
              <a:rPr lang="en-US" altLang="zh-CN" b="1">
                <a:solidFill>
                  <a:schemeClr val="bg1"/>
                </a:solidFill>
                <a:ea typeface="宋体" pitchFamily="2" charset="-122"/>
              </a:rPr>
              <a:t>Excel</a:t>
            </a:r>
          </a:p>
        </p:txBody>
      </p:sp>
      <p:sp>
        <p:nvSpPr>
          <p:cNvPr id="36870" name="Rectangle 6"/>
          <p:cNvSpPr>
            <a:spLocks noChangeArrowheads="1"/>
          </p:cNvSpPr>
          <p:nvPr/>
        </p:nvSpPr>
        <p:spPr bwMode="auto">
          <a:xfrm>
            <a:off x="6769100" y="1447800"/>
            <a:ext cx="2822575" cy="352425"/>
          </a:xfrm>
          <a:prstGeom prst="rect">
            <a:avLst/>
          </a:prstGeom>
          <a:solidFill>
            <a:schemeClr val="accent2"/>
          </a:solidFill>
          <a:ln w="9525">
            <a:solidFill>
              <a:schemeClr val="hlink"/>
            </a:solidFill>
            <a:miter lim="800000"/>
            <a:headEnd/>
            <a:tailEnd/>
          </a:ln>
        </p:spPr>
        <p:txBody>
          <a:bodyPr wrap="none" anchor="ctr"/>
          <a:lstStyle/>
          <a:p>
            <a:r>
              <a:rPr lang="en-US" altLang="zh-CN" b="1">
                <a:solidFill>
                  <a:schemeClr val="bg1"/>
                </a:solidFill>
                <a:ea typeface="宋体" pitchFamily="2" charset="-122"/>
              </a:rPr>
              <a:t>PowerPoint</a:t>
            </a:r>
          </a:p>
        </p:txBody>
      </p:sp>
      <p:sp>
        <p:nvSpPr>
          <p:cNvPr id="36871" name="Rectangle 7"/>
          <p:cNvSpPr>
            <a:spLocks noChangeArrowheads="1"/>
          </p:cNvSpPr>
          <p:nvPr/>
        </p:nvSpPr>
        <p:spPr bwMode="auto">
          <a:xfrm>
            <a:off x="712788" y="1800225"/>
            <a:ext cx="1252537" cy="1100138"/>
          </a:xfrm>
          <a:prstGeom prst="rect">
            <a:avLst/>
          </a:prstGeom>
          <a:solidFill>
            <a:schemeClr val="hlink"/>
          </a:solidFill>
          <a:ln w="9525">
            <a:solidFill>
              <a:schemeClr val="tx1"/>
            </a:solidFill>
            <a:miter lim="800000"/>
            <a:headEnd/>
            <a:tailEnd/>
          </a:ln>
        </p:spPr>
        <p:txBody>
          <a:bodyPr wrap="none" anchor="ctr"/>
          <a:lstStyle/>
          <a:p>
            <a:r>
              <a:rPr lang="zh-CN" altLang="en-US" b="1">
                <a:latin typeface="仿宋_GB2312" pitchFamily="49" charset="-122"/>
              </a:rPr>
              <a:t>二</a:t>
            </a:r>
          </a:p>
        </p:txBody>
      </p:sp>
      <p:sp>
        <p:nvSpPr>
          <p:cNvPr id="36872" name="Rectangle 8"/>
          <p:cNvSpPr>
            <a:spLocks noChangeArrowheads="1"/>
          </p:cNvSpPr>
          <p:nvPr/>
        </p:nvSpPr>
        <p:spPr bwMode="auto">
          <a:xfrm>
            <a:off x="1965325" y="1800225"/>
            <a:ext cx="2916238" cy="1100138"/>
          </a:xfrm>
          <a:prstGeom prst="rect">
            <a:avLst/>
          </a:prstGeom>
          <a:noFill/>
          <a:ln w="9525">
            <a:solidFill>
              <a:schemeClr val="tx1"/>
            </a:solidFill>
            <a:miter lim="800000"/>
            <a:headEnd/>
            <a:tailEnd/>
          </a:ln>
        </p:spPr>
        <p:txBody>
          <a:bodyPr wrap="none" anchor="ctr"/>
          <a:lstStyle/>
          <a:p>
            <a:pPr algn="l">
              <a:buFontTx/>
              <a:buChar char="•"/>
            </a:pPr>
            <a:r>
              <a:rPr lang="zh-CN" altLang="en-US">
                <a:latin typeface="仿宋_GB2312" pitchFamily="49" charset="-122"/>
              </a:rPr>
              <a:t>得汇实业股权结构设计方案</a:t>
            </a:r>
          </a:p>
          <a:p>
            <a:pPr algn="l">
              <a:buFontTx/>
              <a:buChar char="•"/>
            </a:pPr>
            <a:r>
              <a:rPr lang="zh-CN" altLang="en-US">
                <a:latin typeface="仿宋_GB2312" pitchFamily="49" charset="-122"/>
              </a:rPr>
              <a:t>得汇实业预留股份处理方案</a:t>
            </a:r>
          </a:p>
          <a:p>
            <a:pPr algn="l"/>
            <a:endParaRPr lang="en-US" altLang="zh-CN">
              <a:latin typeface="仿宋_GB2312" pitchFamily="49" charset="-122"/>
            </a:endParaRPr>
          </a:p>
        </p:txBody>
      </p:sp>
      <p:sp>
        <p:nvSpPr>
          <p:cNvPr id="36873" name="Rectangle 9"/>
          <p:cNvSpPr>
            <a:spLocks noChangeArrowheads="1"/>
          </p:cNvSpPr>
          <p:nvPr/>
        </p:nvSpPr>
        <p:spPr bwMode="auto">
          <a:xfrm>
            <a:off x="4884738" y="1800225"/>
            <a:ext cx="1854200" cy="1100138"/>
          </a:xfrm>
          <a:prstGeom prst="rect">
            <a:avLst/>
          </a:prstGeom>
          <a:noFill/>
          <a:ln w="9525">
            <a:solidFill>
              <a:schemeClr val="tx1"/>
            </a:solidFill>
            <a:miter lim="800000"/>
            <a:headEnd/>
            <a:tailEnd/>
          </a:ln>
        </p:spPr>
        <p:txBody>
          <a:bodyPr wrap="none" anchor="ctr"/>
          <a:lstStyle/>
          <a:p>
            <a:pPr algn="l">
              <a:buFontTx/>
              <a:buChar char="•"/>
            </a:pPr>
            <a:endParaRPr lang="zh-CN" altLang="zh-CN" sz="1400">
              <a:latin typeface="仿宋_GB2312" pitchFamily="49" charset="-122"/>
            </a:endParaRPr>
          </a:p>
        </p:txBody>
      </p:sp>
      <p:sp>
        <p:nvSpPr>
          <p:cNvPr id="36874" name="Rectangle 10"/>
          <p:cNvSpPr>
            <a:spLocks noChangeArrowheads="1"/>
          </p:cNvSpPr>
          <p:nvPr/>
        </p:nvSpPr>
        <p:spPr bwMode="auto">
          <a:xfrm>
            <a:off x="6738938" y="1800225"/>
            <a:ext cx="2822575" cy="1100138"/>
          </a:xfrm>
          <a:prstGeom prst="rect">
            <a:avLst/>
          </a:prstGeom>
          <a:noFill/>
          <a:ln w="9525">
            <a:solidFill>
              <a:schemeClr val="tx1"/>
            </a:solidFill>
            <a:miter lim="800000"/>
            <a:headEnd/>
            <a:tailEnd/>
          </a:ln>
        </p:spPr>
        <p:txBody>
          <a:bodyPr anchor="ctr"/>
          <a:lstStyle/>
          <a:p>
            <a:pPr algn="l">
              <a:buFontTx/>
              <a:buChar char="•"/>
            </a:pPr>
            <a:r>
              <a:rPr lang="zh-CN" altLang="en-US">
                <a:latin typeface="仿宋_GB2312" pitchFamily="49" charset="-122"/>
              </a:rPr>
              <a:t>得汇实业股权结构设计方案</a:t>
            </a:r>
          </a:p>
          <a:p>
            <a:pPr algn="l">
              <a:buFontTx/>
              <a:buChar char="•"/>
            </a:pPr>
            <a:r>
              <a:rPr lang="zh-CN" altLang="en-US">
                <a:latin typeface="仿宋_GB2312" pitchFamily="49" charset="-122"/>
              </a:rPr>
              <a:t>得汇实业预留股份处理方案</a:t>
            </a:r>
          </a:p>
          <a:p>
            <a:pPr algn="l">
              <a:buFontTx/>
              <a:buChar char="•"/>
            </a:pPr>
            <a:endParaRPr lang="en-US" altLang="zh-CN">
              <a:latin typeface="仿宋_GB2312" pitchFamily="49" charset="-122"/>
            </a:endParaRPr>
          </a:p>
        </p:txBody>
      </p:sp>
      <p:sp>
        <p:nvSpPr>
          <p:cNvPr id="36875" name="Rectangle 11"/>
          <p:cNvSpPr>
            <a:spLocks noChangeArrowheads="1"/>
          </p:cNvSpPr>
          <p:nvPr/>
        </p:nvSpPr>
        <p:spPr bwMode="auto">
          <a:xfrm>
            <a:off x="696913" y="3994150"/>
            <a:ext cx="1254125" cy="1065213"/>
          </a:xfrm>
          <a:prstGeom prst="rect">
            <a:avLst/>
          </a:prstGeom>
          <a:solidFill>
            <a:schemeClr val="hlink"/>
          </a:solidFill>
          <a:ln w="9525">
            <a:solidFill>
              <a:schemeClr val="tx1"/>
            </a:solidFill>
            <a:miter lim="800000"/>
            <a:headEnd/>
            <a:tailEnd/>
          </a:ln>
        </p:spPr>
        <p:txBody>
          <a:bodyPr wrap="none" anchor="ctr"/>
          <a:lstStyle/>
          <a:p>
            <a:r>
              <a:rPr lang="zh-CN" altLang="en-US">
                <a:latin typeface="仿宋_GB2312" pitchFamily="49" charset="-122"/>
              </a:rPr>
              <a:t>四</a:t>
            </a:r>
          </a:p>
        </p:txBody>
      </p:sp>
      <p:sp>
        <p:nvSpPr>
          <p:cNvPr id="36876" name="Rectangle 12"/>
          <p:cNvSpPr>
            <a:spLocks noChangeArrowheads="1"/>
          </p:cNvSpPr>
          <p:nvPr/>
        </p:nvSpPr>
        <p:spPr bwMode="auto">
          <a:xfrm>
            <a:off x="1951038" y="3997325"/>
            <a:ext cx="2914650" cy="1065213"/>
          </a:xfrm>
          <a:prstGeom prst="rect">
            <a:avLst/>
          </a:prstGeom>
          <a:noFill/>
          <a:ln w="9525">
            <a:solidFill>
              <a:schemeClr val="tx1"/>
            </a:solidFill>
            <a:miter lim="800000"/>
            <a:headEnd/>
            <a:tailEnd/>
          </a:ln>
        </p:spPr>
        <p:txBody>
          <a:bodyPr wrap="none" anchor="ctr"/>
          <a:lstStyle/>
          <a:p>
            <a:pPr algn="l">
              <a:lnSpc>
                <a:spcPct val="70000"/>
              </a:lnSpc>
              <a:spcBef>
                <a:spcPts val="600"/>
              </a:spcBef>
              <a:spcAft>
                <a:spcPts val="600"/>
              </a:spcAft>
              <a:buFontTx/>
              <a:buChar char="•"/>
            </a:pPr>
            <a:r>
              <a:rPr lang="zh-CN" altLang="en-US">
                <a:latin typeface="仿宋_GB2312" pitchFamily="49" charset="-122"/>
              </a:rPr>
              <a:t>得汇实业高管层绩效考核指标</a:t>
            </a:r>
          </a:p>
          <a:p>
            <a:pPr algn="l">
              <a:lnSpc>
                <a:spcPct val="70000"/>
              </a:lnSpc>
              <a:spcBef>
                <a:spcPts val="600"/>
              </a:spcBef>
              <a:spcAft>
                <a:spcPts val="600"/>
              </a:spcAft>
              <a:buFontTx/>
              <a:buChar char="•"/>
            </a:pPr>
            <a:r>
              <a:rPr lang="zh-CN" altLang="en-US">
                <a:latin typeface="仿宋_GB2312" pitchFamily="49" charset="-122"/>
              </a:rPr>
              <a:t>得汇实业高管层长期激励方案</a:t>
            </a:r>
          </a:p>
        </p:txBody>
      </p:sp>
      <p:sp>
        <p:nvSpPr>
          <p:cNvPr id="36877" name="Rectangle 13"/>
          <p:cNvSpPr>
            <a:spLocks noChangeArrowheads="1"/>
          </p:cNvSpPr>
          <p:nvPr/>
        </p:nvSpPr>
        <p:spPr bwMode="auto">
          <a:xfrm>
            <a:off x="6724650" y="3998913"/>
            <a:ext cx="2844800" cy="1065212"/>
          </a:xfrm>
          <a:prstGeom prst="rect">
            <a:avLst/>
          </a:prstGeom>
          <a:noFill/>
          <a:ln w="9525">
            <a:solidFill>
              <a:schemeClr val="tx1"/>
            </a:solidFill>
            <a:miter lim="800000"/>
            <a:headEnd/>
            <a:tailEnd/>
          </a:ln>
        </p:spPr>
        <p:txBody>
          <a:bodyPr wrap="none" anchor="ctr"/>
          <a:lstStyle/>
          <a:p>
            <a:pPr algn="l">
              <a:buFontTx/>
              <a:buChar char="•"/>
            </a:pPr>
            <a:r>
              <a:rPr lang="zh-CN" altLang="en-US"/>
              <a:t>得汇实业高管层长期激励方案</a:t>
            </a:r>
          </a:p>
        </p:txBody>
      </p:sp>
      <p:sp>
        <p:nvSpPr>
          <p:cNvPr id="36878" name="Rectangle 14"/>
          <p:cNvSpPr>
            <a:spLocks noChangeArrowheads="1"/>
          </p:cNvSpPr>
          <p:nvPr/>
        </p:nvSpPr>
        <p:spPr bwMode="auto">
          <a:xfrm>
            <a:off x="4868863" y="3994150"/>
            <a:ext cx="1854200" cy="1065213"/>
          </a:xfrm>
          <a:prstGeom prst="rect">
            <a:avLst/>
          </a:prstGeom>
          <a:noFill/>
          <a:ln w="9525">
            <a:solidFill>
              <a:schemeClr val="tx1"/>
            </a:solidFill>
            <a:miter lim="800000"/>
            <a:headEnd/>
            <a:tailEnd/>
          </a:ln>
        </p:spPr>
        <p:txBody>
          <a:bodyPr wrap="none" anchor="ctr"/>
          <a:lstStyle/>
          <a:p>
            <a:pPr algn="l">
              <a:lnSpc>
                <a:spcPct val="40000"/>
              </a:lnSpc>
              <a:spcBef>
                <a:spcPts val="600"/>
              </a:spcBef>
              <a:spcAft>
                <a:spcPts val="600"/>
              </a:spcAft>
              <a:buFontTx/>
              <a:buChar char="•"/>
            </a:pPr>
            <a:endParaRPr lang="en-US" altLang="zh-CN" sz="1400">
              <a:latin typeface="仿宋_GB2312" pitchFamily="49" charset="-122"/>
            </a:endParaRPr>
          </a:p>
          <a:p>
            <a:pPr algn="l">
              <a:lnSpc>
                <a:spcPct val="40000"/>
              </a:lnSpc>
              <a:spcBef>
                <a:spcPts val="600"/>
              </a:spcBef>
              <a:spcAft>
                <a:spcPts val="600"/>
              </a:spcAft>
              <a:buFontTx/>
              <a:buChar char="•"/>
            </a:pPr>
            <a:endParaRPr lang="en-US" altLang="zh-CN" sz="1400">
              <a:latin typeface="仿宋_GB2312" pitchFamily="49" charset="-122"/>
            </a:endParaRPr>
          </a:p>
          <a:p>
            <a:pPr algn="l">
              <a:buFontTx/>
              <a:buChar char="•"/>
            </a:pPr>
            <a:endParaRPr lang="en-US" altLang="zh-CN" sz="1400" b="1">
              <a:latin typeface="仿宋_GB2312" pitchFamily="49" charset="-122"/>
            </a:endParaRPr>
          </a:p>
        </p:txBody>
      </p:sp>
      <p:sp>
        <p:nvSpPr>
          <p:cNvPr id="36879" name="Rectangle 19"/>
          <p:cNvSpPr>
            <a:spLocks noChangeArrowheads="1"/>
          </p:cNvSpPr>
          <p:nvPr/>
        </p:nvSpPr>
        <p:spPr bwMode="auto">
          <a:xfrm>
            <a:off x="712788" y="2882900"/>
            <a:ext cx="1252537" cy="1101725"/>
          </a:xfrm>
          <a:prstGeom prst="rect">
            <a:avLst/>
          </a:prstGeom>
          <a:solidFill>
            <a:schemeClr val="hlink"/>
          </a:solidFill>
          <a:ln w="9525">
            <a:solidFill>
              <a:schemeClr val="tx1"/>
            </a:solidFill>
            <a:miter lim="800000"/>
            <a:headEnd/>
            <a:tailEnd/>
          </a:ln>
        </p:spPr>
        <p:txBody>
          <a:bodyPr wrap="none" anchor="ctr"/>
          <a:lstStyle/>
          <a:p>
            <a:r>
              <a:rPr lang="zh-CN" altLang="en-US" b="1">
                <a:latin typeface="仿宋_GB2312" pitchFamily="49" charset="-122"/>
              </a:rPr>
              <a:t>三</a:t>
            </a:r>
          </a:p>
        </p:txBody>
      </p:sp>
      <p:sp>
        <p:nvSpPr>
          <p:cNvPr id="36880" name="Rectangle 20"/>
          <p:cNvSpPr>
            <a:spLocks noChangeArrowheads="1"/>
          </p:cNvSpPr>
          <p:nvPr/>
        </p:nvSpPr>
        <p:spPr bwMode="auto">
          <a:xfrm>
            <a:off x="1965325" y="2897188"/>
            <a:ext cx="2916238" cy="1101725"/>
          </a:xfrm>
          <a:prstGeom prst="rect">
            <a:avLst/>
          </a:prstGeom>
          <a:noFill/>
          <a:ln w="9525">
            <a:solidFill>
              <a:schemeClr val="tx1"/>
            </a:solidFill>
            <a:miter lim="800000"/>
            <a:headEnd/>
            <a:tailEnd/>
          </a:ln>
        </p:spPr>
        <p:txBody>
          <a:bodyPr wrap="none" anchor="ctr"/>
          <a:lstStyle/>
          <a:p>
            <a:pPr algn="l">
              <a:buFontTx/>
              <a:buChar char="•"/>
            </a:pPr>
            <a:r>
              <a:rPr lang="zh-CN" altLang="en-US">
                <a:latin typeface="仿宋_GB2312" pitchFamily="49" charset="-122"/>
              </a:rPr>
              <a:t>得汇实业岗位优化调整方案</a:t>
            </a:r>
          </a:p>
          <a:p>
            <a:pPr algn="l">
              <a:buFontTx/>
              <a:buChar char="•"/>
            </a:pPr>
            <a:r>
              <a:rPr lang="zh-CN" altLang="en-US">
                <a:latin typeface="仿宋_GB2312" pitchFamily="49" charset="-122"/>
              </a:rPr>
              <a:t>得汇实业员工持股方案</a:t>
            </a:r>
          </a:p>
          <a:p>
            <a:pPr algn="l">
              <a:buFontTx/>
              <a:buChar char="•"/>
            </a:pPr>
            <a:r>
              <a:rPr lang="zh-CN" altLang="en-US">
                <a:latin typeface="仿宋_GB2312" pitchFamily="49" charset="-122"/>
              </a:rPr>
              <a:t>得汇实业员工股份认购文件</a:t>
            </a:r>
          </a:p>
        </p:txBody>
      </p:sp>
      <p:sp>
        <p:nvSpPr>
          <p:cNvPr id="36881" name="Rectangle 21"/>
          <p:cNvSpPr>
            <a:spLocks noChangeArrowheads="1"/>
          </p:cNvSpPr>
          <p:nvPr/>
        </p:nvSpPr>
        <p:spPr bwMode="auto">
          <a:xfrm>
            <a:off x="4881563" y="2894013"/>
            <a:ext cx="1852612" cy="1101725"/>
          </a:xfrm>
          <a:prstGeom prst="rect">
            <a:avLst/>
          </a:prstGeom>
          <a:noFill/>
          <a:ln w="9525">
            <a:solidFill>
              <a:schemeClr val="tx1"/>
            </a:solidFill>
            <a:miter lim="800000"/>
            <a:headEnd/>
            <a:tailEnd/>
          </a:ln>
        </p:spPr>
        <p:txBody>
          <a:bodyPr wrap="none" anchor="ctr"/>
          <a:lstStyle/>
          <a:p>
            <a:pPr algn="l">
              <a:buFontTx/>
              <a:buChar char="•"/>
            </a:pPr>
            <a:r>
              <a:rPr lang="zh-CN" altLang="en-US">
                <a:latin typeface="仿宋_GB2312" pitchFamily="49" charset="-122"/>
              </a:rPr>
              <a:t>员工持股计算程序</a:t>
            </a:r>
          </a:p>
        </p:txBody>
      </p:sp>
      <p:sp>
        <p:nvSpPr>
          <p:cNvPr id="36882" name="Rectangle 22"/>
          <p:cNvSpPr>
            <a:spLocks noChangeArrowheads="1"/>
          </p:cNvSpPr>
          <p:nvPr/>
        </p:nvSpPr>
        <p:spPr bwMode="auto">
          <a:xfrm>
            <a:off x="6738938" y="2897188"/>
            <a:ext cx="2822575" cy="1101725"/>
          </a:xfrm>
          <a:prstGeom prst="rect">
            <a:avLst/>
          </a:prstGeom>
          <a:noFill/>
          <a:ln w="9525">
            <a:solidFill>
              <a:schemeClr val="tx1"/>
            </a:solidFill>
            <a:miter lim="800000"/>
            <a:headEnd/>
            <a:tailEnd/>
          </a:ln>
        </p:spPr>
        <p:txBody>
          <a:bodyPr anchor="ctr"/>
          <a:lstStyle/>
          <a:p>
            <a:pPr algn="l">
              <a:buFontTx/>
              <a:buChar char="•"/>
            </a:pPr>
            <a:r>
              <a:rPr lang="zh-CN" altLang="en-US"/>
              <a:t>得汇实业岗位优化调整方案</a:t>
            </a:r>
          </a:p>
          <a:p>
            <a:pPr algn="l">
              <a:buFontTx/>
              <a:buChar char="•"/>
            </a:pPr>
            <a:r>
              <a:rPr lang="zh-CN" altLang="en-US"/>
              <a:t>得汇实业员工持股方案</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2724150" y="3657600"/>
            <a:ext cx="4210050" cy="381000"/>
          </a:xfrm>
          <a:prstGeom prst="rect">
            <a:avLst/>
          </a:prstGeom>
          <a:solidFill>
            <a:schemeClr val="hlink">
              <a:alpha val="50195"/>
            </a:schemeClr>
          </a:solidFill>
          <a:ln w="9525">
            <a:solidFill>
              <a:schemeClr val="tx1"/>
            </a:solidFill>
            <a:miter lim="800000"/>
            <a:headEnd/>
            <a:tailEnd/>
          </a:ln>
        </p:spPr>
        <p:txBody>
          <a:bodyPr wrap="none" anchor="ctr"/>
          <a:lstStyle/>
          <a:p>
            <a:endParaRPr lang="zh-CN" altLang="en-US"/>
          </a:p>
        </p:txBody>
      </p:sp>
      <p:sp>
        <p:nvSpPr>
          <p:cNvPr id="37891" name="Rectangle 3"/>
          <p:cNvSpPr>
            <a:spLocks noGrp="1" noChangeArrowheads="1"/>
          </p:cNvSpPr>
          <p:nvPr>
            <p:ph type="title"/>
          </p:nvPr>
        </p:nvSpPr>
        <p:spPr/>
        <p:txBody>
          <a:bodyPr/>
          <a:lstStyle/>
          <a:p>
            <a:pPr algn="ctr" eaLnBrk="1" hangingPunct="1"/>
            <a:r>
              <a:rPr lang="zh-CN" altLang="en-US" smtClean="0"/>
              <a:t>目   录</a:t>
            </a:r>
          </a:p>
        </p:txBody>
      </p:sp>
      <p:sp>
        <p:nvSpPr>
          <p:cNvPr id="37892" name="Rectangle 5"/>
          <p:cNvSpPr>
            <a:spLocks noChangeArrowheads="1"/>
          </p:cNvSpPr>
          <p:nvPr/>
        </p:nvSpPr>
        <p:spPr bwMode="auto">
          <a:xfrm>
            <a:off x="2971800" y="1676400"/>
            <a:ext cx="4870450" cy="4267200"/>
          </a:xfrm>
          <a:prstGeom prst="rect">
            <a:avLst/>
          </a:prstGeom>
          <a:noFill/>
          <a:ln w="9525">
            <a:noFill/>
            <a:miter lim="800000"/>
            <a:headEnd/>
            <a:tailEnd/>
          </a:ln>
        </p:spPr>
        <p:txBody>
          <a:bodyPr/>
          <a:lstStyle/>
          <a:p>
            <a:pPr marL="457200" indent="-457200" algn="l" eaLnBrk="0" hangingPunct="0">
              <a:lnSpc>
                <a:spcPct val="190000"/>
              </a:lnSpc>
              <a:spcBef>
                <a:spcPct val="20000"/>
              </a:spcBef>
              <a:buFont typeface="Wingdings" pitchFamily="2" charset="2"/>
              <a:buNone/>
            </a:pPr>
            <a:r>
              <a:rPr lang="zh-CN" altLang="en-US" sz="1800" b="1" dirty="0">
                <a:latin typeface="方正舒体幼圆新宋体宋体隶书楷体_GB2312华文中宋华文行楷华"/>
              </a:rPr>
              <a:t>一、项目背景和目标</a:t>
            </a:r>
          </a:p>
          <a:p>
            <a:pPr marL="457200" indent="-457200" algn="l" eaLnBrk="0" hangingPunct="0">
              <a:lnSpc>
                <a:spcPct val="190000"/>
              </a:lnSpc>
              <a:spcBef>
                <a:spcPct val="20000"/>
              </a:spcBef>
              <a:buFont typeface="Wingdings" pitchFamily="2" charset="2"/>
              <a:buNone/>
            </a:pPr>
            <a:r>
              <a:rPr lang="zh-CN" altLang="en-US" sz="1800" b="1" dirty="0">
                <a:latin typeface="Arial" pitchFamily="34" charset="0"/>
              </a:rPr>
              <a:t>二、项目的内容和思路</a:t>
            </a:r>
          </a:p>
          <a:p>
            <a:pPr marL="457200" indent="-457200" algn="l" eaLnBrk="0" hangingPunct="0">
              <a:lnSpc>
                <a:spcPct val="190000"/>
              </a:lnSpc>
              <a:spcBef>
                <a:spcPct val="20000"/>
              </a:spcBef>
              <a:buFont typeface="Wingdings" pitchFamily="2" charset="2"/>
              <a:buNone/>
            </a:pPr>
            <a:r>
              <a:rPr lang="zh-CN" altLang="en-US" sz="1800" b="1" dirty="0">
                <a:latin typeface="Arial" pitchFamily="34" charset="0"/>
              </a:rPr>
              <a:t>三、项目工作步骤和工作成果</a:t>
            </a:r>
            <a:endParaRPr lang="zh-CN" altLang="en-US" sz="1800" b="1" dirty="0">
              <a:latin typeface="方正舒体幼圆新宋体宋体隶书楷体_GB2312华文中宋华文行楷华"/>
            </a:endParaRPr>
          </a:p>
          <a:p>
            <a:pPr marL="457200" indent="-457200" algn="l" eaLnBrk="0" hangingPunct="0">
              <a:lnSpc>
                <a:spcPct val="190000"/>
              </a:lnSpc>
              <a:spcBef>
                <a:spcPct val="20000"/>
              </a:spcBef>
              <a:buFont typeface="Wingdings" pitchFamily="2" charset="2"/>
              <a:buNone/>
            </a:pPr>
            <a:r>
              <a:rPr lang="zh-CN" altLang="en-US" sz="1800" b="1" dirty="0">
                <a:latin typeface="方正舒体幼圆新宋体宋体隶书楷体_GB2312华文中宋华文行楷华"/>
              </a:rPr>
              <a:t>四、项目安排及运作方式</a:t>
            </a:r>
          </a:p>
          <a:p>
            <a:pPr marL="457200" indent="-457200" algn="l" eaLnBrk="0" hangingPunct="0">
              <a:lnSpc>
                <a:spcPct val="190000"/>
              </a:lnSpc>
              <a:spcBef>
                <a:spcPct val="20000"/>
              </a:spcBef>
              <a:buFont typeface="Wingdings" pitchFamily="2" charset="2"/>
              <a:buNone/>
            </a:pPr>
            <a:endParaRPr lang="en-US" altLang="zh-CN" sz="1800" b="1" dirty="0">
              <a:latin typeface="方正舒体幼圆新宋体宋体隶书楷体_GB2312华文中宋华文行楷华"/>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1026"/>
          <p:cNvSpPr txBox="1">
            <a:spLocks noChangeArrowheads="1"/>
          </p:cNvSpPr>
          <p:nvPr/>
        </p:nvSpPr>
        <p:spPr bwMode="auto">
          <a:xfrm>
            <a:off x="1651000" y="2133600"/>
            <a:ext cx="6851650" cy="3048000"/>
          </a:xfrm>
          <a:prstGeom prst="rect">
            <a:avLst/>
          </a:prstGeom>
          <a:noFill/>
          <a:ln w="9525">
            <a:noFill/>
            <a:miter lim="800000"/>
            <a:headEnd/>
            <a:tailEnd/>
          </a:ln>
        </p:spPr>
        <p:txBody>
          <a:bodyPr lIns="0" tIns="0" rIns="0" bIns="0"/>
          <a:lstStyle/>
          <a:p>
            <a:pPr marL="157163" indent="-157163" algn="l" defTabSz="346075">
              <a:spcBef>
                <a:spcPct val="75000"/>
              </a:spcBef>
              <a:buClr>
                <a:srgbClr val="000000"/>
              </a:buClr>
              <a:buFont typeface="Wingdings" pitchFamily="2" charset="2"/>
              <a:buChar char="q"/>
            </a:pPr>
            <a:r>
              <a:rPr lang="zh-CN" altLang="en-GB" sz="1800">
                <a:solidFill>
                  <a:srgbClr val="000000"/>
                </a:solidFill>
                <a:latin typeface="仿宋_GB2312" pitchFamily="49" charset="-122"/>
              </a:rPr>
              <a:t> </a:t>
            </a:r>
            <a:r>
              <a:rPr lang="zh-CN" altLang="en-GB" sz="2000"/>
              <a:t>新华信与得汇实业充分及坦诚的沟通,及时清除障碍；</a:t>
            </a:r>
          </a:p>
          <a:p>
            <a:pPr marL="157163" indent="-157163" algn="l" defTabSz="346075">
              <a:spcBef>
                <a:spcPct val="75000"/>
              </a:spcBef>
              <a:buClr>
                <a:srgbClr val="000000"/>
              </a:buClr>
              <a:buFont typeface="Wingdings" pitchFamily="2" charset="2"/>
              <a:buChar char="q"/>
            </a:pPr>
            <a:r>
              <a:rPr lang="zh-CN" altLang="en-GB" sz="2000"/>
              <a:t> 重视可操作的有实践意义的建议方案,而非理论模型；</a:t>
            </a:r>
            <a:endParaRPr lang="en-GB" altLang="zh-CN" sz="2000"/>
          </a:p>
          <a:p>
            <a:pPr marL="157163" indent="-157163" algn="l" defTabSz="346075">
              <a:spcBef>
                <a:spcPct val="75000"/>
              </a:spcBef>
              <a:buClr>
                <a:srgbClr val="000000"/>
              </a:buClr>
              <a:buFont typeface="Wingdings" pitchFamily="2" charset="2"/>
              <a:buChar char="q"/>
            </a:pPr>
            <a:r>
              <a:rPr lang="zh-CN" altLang="en-GB" sz="2000"/>
              <a:t> 充分利用现有的知识和经验,尽快洞察关键机会；</a:t>
            </a:r>
            <a:endParaRPr lang="en-GB" altLang="zh-CN" sz="2000"/>
          </a:p>
          <a:p>
            <a:pPr marL="157163" indent="-157163" algn="l" defTabSz="346075">
              <a:spcBef>
                <a:spcPct val="75000"/>
              </a:spcBef>
              <a:buClr>
                <a:srgbClr val="000000"/>
              </a:buClr>
              <a:buFont typeface="Wingdings" pitchFamily="2" charset="2"/>
              <a:buChar char="q"/>
            </a:pPr>
            <a:r>
              <a:rPr lang="zh-CN" altLang="en-GB" sz="2000"/>
              <a:t> 思路创新,方法灵活；</a:t>
            </a:r>
            <a:endParaRPr lang="en-GB" altLang="zh-CN" sz="2000"/>
          </a:p>
          <a:p>
            <a:pPr marL="157163" indent="-157163" algn="l" defTabSz="346075">
              <a:spcBef>
                <a:spcPct val="75000"/>
              </a:spcBef>
              <a:buClr>
                <a:srgbClr val="000000"/>
              </a:buClr>
              <a:buFont typeface="Wingdings" pitchFamily="2" charset="2"/>
              <a:buChar char="q"/>
            </a:pPr>
            <a:r>
              <a:rPr lang="zh-CN" altLang="en-GB" sz="2000"/>
              <a:t> 得汇实业对项目进展及项目成果的关注和掌控程度；</a:t>
            </a:r>
            <a:endParaRPr lang="en-GB" altLang="zh-CN" sz="2000"/>
          </a:p>
          <a:p>
            <a:pPr marL="157163" indent="-157163" algn="l" defTabSz="346075">
              <a:spcBef>
                <a:spcPct val="75000"/>
              </a:spcBef>
              <a:buClr>
                <a:srgbClr val="000000"/>
              </a:buClr>
              <a:buFont typeface="Wingdings" pitchFamily="2" charset="2"/>
              <a:buChar char="q"/>
            </a:pPr>
            <a:r>
              <a:rPr lang="zh-CN" altLang="en-GB" sz="2000"/>
              <a:t> 按时交付研究成果、沟通项目进程。</a:t>
            </a:r>
          </a:p>
        </p:txBody>
      </p:sp>
      <p:sp>
        <p:nvSpPr>
          <p:cNvPr id="38915" name="Rectangle 1027"/>
          <p:cNvSpPr>
            <a:spLocks noGrp="1" noChangeArrowheads="1"/>
          </p:cNvSpPr>
          <p:nvPr>
            <p:ph type="title"/>
          </p:nvPr>
        </p:nvSpPr>
        <p:spPr>
          <a:xfrm>
            <a:off x="495300" y="609600"/>
            <a:ext cx="8685213" cy="650875"/>
          </a:xfrm>
        </p:spPr>
        <p:txBody>
          <a:bodyPr lIns="82058" tIns="41029" rIns="82058" bIns="41029" anchor="t"/>
          <a:lstStyle/>
          <a:p>
            <a:pPr eaLnBrk="1" hangingPunct="1"/>
            <a:r>
              <a:rPr lang="zh-CN" altLang="en-GB" smtClean="0"/>
              <a:t>项目成功关键</a:t>
            </a:r>
          </a:p>
        </p:txBody>
      </p:sp>
    </p:spTree>
    <p:custDataLst>
      <p:tags r:id="rId1"/>
    </p:custData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3"/>
          <p:cNvSpPr>
            <a:spLocks noGrp="1" noChangeArrowheads="1"/>
          </p:cNvSpPr>
          <p:nvPr>
            <p:ph type="title"/>
          </p:nvPr>
        </p:nvSpPr>
        <p:spPr>
          <a:xfrm>
            <a:off x="660400" y="685800"/>
            <a:ext cx="8420100" cy="685800"/>
          </a:xfrm>
        </p:spPr>
        <p:txBody>
          <a:bodyPr lIns="82058" tIns="41029" rIns="82058" bIns="41029" anchor="t"/>
          <a:lstStyle/>
          <a:p>
            <a:pPr eaLnBrk="1" hangingPunct="1"/>
            <a:r>
              <a:rPr lang="zh-CN" altLang="en-US" sz="3200" smtClean="0"/>
              <a:t>项目小组构成</a:t>
            </a:r>
          </a:p>
        </p:txBody>
      </p:sp>
      <p:sp>
        <p:nvSpPr>
          <p:cNvPr id="39939" name="Rectangle 5"/>
          <p:cNvSpPr>
            <a:spLocks noChangeArrowheads="1"/>
          </p:cNvSpPr>
          <p:nvPr/>
        </p:nvSpPr>
        <p:spPr bwMode="auto">
          <a:xfrm>
            <a:off x="974725" y="2555875"/>
            <a:ext cx="1739900" cy="542925"/>
          </a:xfrm>
          <a:prstGeom prst="rect">
            <a:avLst/>
          </a:prstGeom>
          <a:noFill/>
          <a:ln w="19050">
            <a:solidFill>
              <a:srgbClr val="0033CC"/>
            </a:solidFill>
            <a:miter lim="800000"/>
            <a:headEnd/>
            <a:tailEnd/>
          </a:ln>
        </p:spPr>
        <p:txBody>
          <a:bodyPr wrap="none" anchor="ctr"/>
          <a:lstStyle/>
          <a:p>
            <a:r>
              <a:rPr lang="zh-CN" altLang="en-US" sz="2000" b="1">
                <a:latin typeface="仿宋_GB2312" pitchFamily="49" charset="-122"/>
              </a:rPr>
              <a:t>项目董事</a:t>
            </a:r>
          </a:p>
        </p:txBody>
      </p:sp>
      <p:sp>
        <p:nvSpPr>
          <p:cNvPr id="39940" name="Text Box 6"/>
          <p:cNvSpPr txBox="1">
            <a:spLocks noChangeArrowheads="1"/>
          </p:cNvSpPr>
          <p:nvPr/>
        </p:nvSpPr>
        <p:spPr bwMode="auto">
          <a:xfrm>
            <a:off x="3454400" y="2555875"/>
            <a:ext cx="2332038" cy="542925"/>
          </a:xfrm>
          <a:prstGeom prst="rect">
            <a:avLst/>
          </a:prstGeom>
          <a:noFill/>
          <a:ln w="9525" algn="ctr">
            <a:solidFill>
              <a:srgbClr val="0033CC"/>
            </a:solidFill>
            <a:prstDash val="lgDash"/>
            <a:miter lim="800000"/>
            <a:headEnd/>
            <a:tailEnd/>
          </a:ln>
        </p:spPr>
        <p:txBody>
          <a:bodyPr wrap="none" anchor="ctr"/>
          <a:lstStyle/>
          <a:p>
            <a:r>
              <a:rPr lang="zh-CN" altLang="en-US" sz="1800">
                <a:latin typeface="仿宋_GB2312" pitchFamily="49" charset="-122"/>
              </a:rPr>
              <a:t>一名</a:t>
            </a:r>
          </a:p>
        </p:txBody>
      </p:sp>
      <p:sp>
        <p:nvSpPr>
          <p:cNvPr id="39941" name="Rectangle 7"/>
          <p:cNvSpPr>
            <a:spLocks noChangeArrowheads="1"/>
          </p:cNvSpPr>
          <p:nvPr/>
        </p:nvSpPr>
        <p:spPr bwMode="auto">
          <a:xfrm>
            <a:off x="974725" y="3325813"/>
            <a:ext cx="1739900" cy="542925"/>
          </a:xfrm>
          <a:prstGeom prst="rect">
            <a:avLst/>
          </a:prstGeom>
          <a:noFill/>
          <a:ln w="19050" algn="ctr">
            <a:solidFill>
              <a:srgbClr val="0033CC"/>
            </a:solidFill>
            <a:miter lim="800000"/>
            <a:headEnd/>
            <a:tailEnd/>
          </a:ln>
        </p:spPr>
        <p:txBody>
          <a:bodyPr wrap="none" anchor="ctr"/>
          <a:lstStyle/>
          <a:p>
            <a:r>
              <a:rPr lang="zh-CN" altLang="en-US" sz="2000" b="1">
                <a:latin typeface="仿宋_GB2312" pitchFamily="49" charset="-122"/>
              </a:rPr>
              <a:t>项目经理</a:t>
            </a:r>
          </a:p>
        </p:txBody>
      </p:sp>
      <p:sp>
        <p:nvSpPr>
          <p:cNvPr id="39942" name="Text Box 8"/>
          <p:cNvSpPr txBox="1">
            <a:spLocks noChangeArrowheads="1"/>
          </p:cNvSpPr>
          <p:nvPr/>
        </p:nvSpPr>
        <p:spPr bwMode="auto">
          <a:xfrm>
            <a:off x="3454400" y="3325813"/>
            <a:ext cx="2332038" cy="542925"/>
          </a:xfrm>
          <a:prstGeom prst="rect">
            <a:avLst/>
          </a:prstGeom>
          <a:noFill/>
          <a:ln w="9525" algn="ctr">
            <a:solidFill>
              <a:srgbClr val="0033CC"/>
            </a:solidFill>
            <a:prstDash val="lgDash"/>
            <a:miter lim="800000"/>
            <a:headEnd/>
            <a:tailEnd/>
          </a:ln>
        </p:spPr>
        <p:txBody>
          <a:bodyPr wrap="none" anchor="ctr"/>
          <a:lstStyle/>
          <a:p>
            <a:r>
              <a:rPr lang="zh-CN" altLang="en-US" sz="1800">
                <a:latin typeface="仿宋_GB2312" pitchFamily="49" charset="-122"/>
              </a:rPr>
              <a:t>一名</a:t>
            </a:r>
          </a:p>
        </p:txBody>
      </p:sp>
      <p:sp>
        <p:nvSpPr>
          <p:cNvPr id="39943" name="Rectangle 9"/>
          <p:cNvSpPr>
            <a:spLocks noChangeArrowheads="1"/>
          </p:cNvSpPr>
          <p:nvPr/>
        </p:nvSpPr>
        <p:spPr bwMode="auto">
          <a:xfrm>
            <a:off x="974725" y="4095750"/>
            <a:ext cx="1739900" cy="542925"/>
          </a:xfrm>
          <a:prstGeom prst="rect">
            <a:avLst/>
          </a:prstGeom>
          <a:noFill/>
          <a:ln w="19050" algn="ctr">
            <a:solidFill>
              <a:srgbClr val="0033CC"/>
            </a:solidFill>
            <a:miter lim="800000"/>
            <a:headEnd/>
            <a:tailEnd/>
          </a:ln>
        </p:spPr>
        <p:txBody>
          <a:bodyPr wrap="none" anchor="ctr"/>
          <a:lstStyle/>
          <a:p>
            <a:r>
              <a:rPr lang="zh-CN" altLang="en-US" sz="2000" b="1">
                <a:latin typeface="仿宋_GB2312" pitchFamily="49" charset="-122"/>
              </a:rPr>
              <a:t>项目成员</a:t>
            </a:r>
          </a:p>
        </p:txBody>
      </p:sp>
      <p:sp>
        <p:nvSpPr>
          <p:cNvPr id="39944" name="Text Box 10"/>
          <p:cNvSpPr txBox="1">
            <a:spLocks noChangeArrowheads="1"/>
          </p:cNvSpPr>
          <p:nvPr/>
        </p:nvSpPr>
        <p:spPr bwMode="auto">
          <a:xfrm>
            <a:off x="3454400" y="4095750"/>
            <a:ext cx="2332038" cy="542925"/>
          </a:xfrm>
          <a:prstGeom prst="rect">
            <a:avLst/>
          </a:prstGeom>
          <a:noFill/>
          <a:ln w="9525" algn="ctr">
            <a:solidFill>
              <a:srgbClr val="0033CC"/>
            </a:solidFill>
            <a:prstDash val="lgDash"/>
            <a:miter lim="800000"/>
            <a:headEnd/>
            <a:tailEnd/>
          </a:ln>
        </p:spPr>
        <p:txBody>
          <a:bodyPr wrap="none" anchor="ctr"/>
          <a:lstStyle/>
          <a:p>
            <a:r>
              <a:rPr lang="zh-CN" altLang="en-US" sz="1800">
                <a:latin typeface="仿宋_GB2312" pitchFamily="49" charset="-122"/>
              </a:rPr>
              <a:t>一名</a:t>
            </a:r>
          </a:p>
        </p:txBody>
      </p:sp>
      <p:sp>
        <p:nvSpPr>
          <p:cNvPr id="39945" name="Rectangle 11"/>
          <p:cNvSpPr>
            <a:spLocks noChangeArrowheads="1"/>
          </p:cNvSpPr>
          <p:nvPr/>
        </p:nvSpPr>
        <p:spPr bwMode="auto">
          <a:xfrm>
            <a:off x="974725" y="4867275"/>
            <a:ext cx="1739900" cy="542925"/>
          </a:xfrm>
          <a:prstGeom prst="rect">
            <a:avLst/>
          </a:prstGeom>
          <a:noFill/>
          <a:ln w="19050" algn="ctr">
            <a:solidFill>
              <a:srgbClr val="0033CC"/>
            </a:solidFill>
            <a:miter lim="800000"/>
            <a:headEnd/>
            <a:tailEnd/>
          </a:ln>
        </p:spPr>
        <p:txBody>
          <a:bodyPr wrap="none" anchor="ctr"/>
          <a:lstStyle/>
          <a:p>
            <a:r>
              <a:rPr lang="zh-CN" altLang="en-US" sz="2000" b="1">
                <a:latin typeface="仿宋_GB2312" pitchFamily="49" charset="-122"/>
              </a:rPr>
              <a:t>支持人员</a:t>
            </a:r>
          </a:p>
        </p:txBody>
      </p:sp>
      <p:sp>
        <p:nvSpPr>
          <p:cNvPr id="39946" name="Text Box 12"/>
          <p:cNvSpPr txBox="1">
            <a:spLocks noChangeArrowheads="1"/>
          </p:cNvSpPr>
          <p:nvPr/>
        </p:nvSpPr>
        <p:spPr bwMode="auto">
          <a:xfrm>
            <a:off x="3454400" y="4867275"/>
            <a:ext cx="2332038" cy="542925"/>
          </a:xfrm>
          <a:prstGeom prst="rect">
            <a:avLst/>
          </a:prstGeom>
          <a:noFill/>
          <a:ln w="9525" algn="ctr">
            <a:solidFill>
              <a:srgbClr val="0033CC"/>
            </a:solidFill>
            <a:prstDash val="lgDash"/>
            <a:miter lim="800000"/>
            <a:headEnd/>
            <a:tailEnd/>
          </a:ln>
        </p:spPr>
        <p:txBody>
          <a:bodyPr wrap="none" anchor="ctr"/>
          <a:lstStyle/>
          <a:p>
            <a:r>
              <a:rPr lang="zh-CN" altLang="en-US" sz="1800">
                <a:latin typeface="仿宋_GB2312" pitchFamily="49" charset="-122"/>
              </a:rPr>
              <a:t>按项目要求配置</a:t>
            </a:r>
          </a:p>
        </p:txBody>
      </p:sp>
      <p:sp>
        <p:nvSpPr>
          <p:cNvPr id="39947" name="AutoShape 13"/>
          <p:cNvSpPr>
            <a:spLocks noChangeArrowheads="1"/>
          </p:cNvSpPr>
          <p:nvPr/>
        </p:nvSpPr>
        <p:spPr bwMode="auto">
          <a:xfrm rot="5400000">
            <a:off x="2804319" y="2745581"/>
            <a:ext cx="542925" cy="163513"/>
          </a:xfrm>
          <a:prstGeom prst="triangle">
            <a:avLst>
              <a:gd name="adj" fmla="val 50000"/>
            </a:avLst>
          </a:prstGeom>
          <a:solidFill>
            <a:srgbClr val="6699FF"/>
          </a:solidFill>
          <a:ln w="9525">
            <a:noFill/>
            <a:miter lim="800000"/>
            <a:headEnd/>
            <a:tailEnd/>
          </a:ln>
        </p:spPr>
        <p:txBody>
          <a:bodyPr wrap="none" anchor="ctr"/>
          <a:lstStyle/>
          <a:p>
            <a:endParaRPr lang="zh-CN" altLang="en-US"/>
          </a:p>
        </p:txBody>
      </p:sp>
      <p:sp>
        <p:nvSpPr>
          <p:cNvPr id="39948" name="AutoShape 14"/>
          <p:cNvSpPr>
            <a:spLocks noChangeArrowheads="1"/>
          </p:cNvSpPr>
          <p:nvPr/>
        </p:nvSpPr>
        <p:spPr bwMode="auto">
          <a:xfrm rot="5400000">
            <a:off x="2803526" y="3503612"/>
            <a:ext cx="544512" cy="163513"/>
          </a:xfrm>
          <a:prstGeom prst="triangle">
            <a:avLst>
              <a:gd name="adj" fmla="val 50000"/>
            </a:avLst>
          </a:prstGeom>
          <a:solidFill>
            <a:srgbClr val="6699FF"/>
          </a:solidFill>
          <a:ln w="9525">
            <a:noFill/>
            <a:miter lim="800000"/>
            <a:headEnd/>
            <a:tailEnd/>
          </a:ln>
        </p:spPr>
        <p:txBody>
          <a:bodyPr wrap="none" anchor="ctr"/>
          <a:lstStyle/>
          <a:p>
            <a:endParaRPr lang="zh-CN" altLang="en-US"/>
          </a:p>
        </p:txBody>
      </p:sp>
      <p:sp>
        <p:nvSpPr>
          <p:cNvPr id="39949" name="AutoShape 15"/>
          <p:cNvSpPr>
            <a:spLocks noChangeArrowheads="1"/>
          </p:cNvSpPr>
          <p:nvPr/>
        </p:nvSpPr>
        <p:spPr bwMode="auto">
          <a:xfrm rot="5400000">
            <a:off x="2804319" y="4279106"/>
            <a:ext cx="542925" cy="163513"/>
          </a:xfrm>
          <a:prstGeom prst="triangle">
            <a:avLst>
              <a:gd name="adj" fmla="val 50000"/>
            </a:avLst>
          </a:prstGeom>
          <a:solidFill>
            <a:srgbClr val="6699FF"/>
          </a:solidFill>
          <a:ln w="9525">
            <a:noFill/>
            <a:miter lim="800000"/>
            <a:headEnd/>
            <a:tailEnd/>
          </a:ln>
        </p:spPr>
        <p:txBody>
          <a:bodyPr wrap="none" anchor="ctr"/>
          <a:lstStyle/>
          <a:p>
            <a:endParaRPr lang="zh-CN" altLang="en-US"/>
          </a:p>
        </p:txBody>
      </p:sp>
      <p:sp>
        <p:nvSpPr>
          <p:cNvPr id="39950" name="AutoShape 16"/>
          <p:cNvSpPr>
            <a:spLocks noChangeArrowheads="1"/>
          </p:cNvSpPr>
          <p:nvPr/>
        </p:nvSpPr>
        <p:spPr bwMode="auto">
          <a:xfrm rot="5400000">
            <a:off x="2804319" y="5056981"/>
            <a:ext cx="542925" cy="163513"/>
          </a:xfrm>
          <a:prstGeom prst="triangle">
            <a:avLst>
              <a:gd name="adj" fmla="val 50000"/>
            </a:avLst>
          </a:prstGeom>
          <a:solidFill>
            <a:srgbClr val="6699FF"/>
          </a:solidFill>
          <a:ln w="9525">
            <a:noFill/>
            <a:miter lim="800000"/>
            <a:headEnd/>
            <a:tailEnd/>
          </a:ln>
        </p:spPr>
        <p:txBody>
          <a:bodyPr wrap="none" anchor="ctr"/>
          <a:lstStyle/>
          <a:p>
            <a:endParaRPr lang="zh-CN" altLang="en-US"/>
          </a:p>
        </p:txBody>
      </p:sp>
      <p:sp>
        <p:nvSpPr>
          <p:cNvPr id="39951" name="Text Box 17"/>
          <p:cNvSpPr txBox="1">
            <a:spLocks noChangeArrowheads="1"/>
          </p:cNvSpPr>
          <p:nvPr/>
        </p:nvSpPr>
        <p:spPr bwMode="auto">
          <a:xfrm>
            <a:off x="3454400" y="1881188"/>
            <a:ext cx="2332038" cy="471487"/>
          </a:xfrm>
          <a:prstGeom prst="rect">
            <a:avLst/>
          </a:prstGeom>
          <a:solidFill>
            <a:srgbClr val="6699FF"/>
          </a:solidFill>
          <a:ln w="9525" algn="ctr">
            <a:solidFill>
              <a:srgbClr val="6699FF"/>
            </a:solidFill>
            <a:miter lim="800000"/>
            <a:headEnd/>
            <a:tailEnd/>
          </a:ln>
        </p:spPr>
        <p:txBody>
          <a:bodyPr wrap="none" anchor="ctr"/>
          <a:lstStyle/>
          <a:p>
            <a:r>
              <a:rPr lang="zh-CN" altLang="en-US" sz="2000" b="1">
                <a:latin typeface="仿宋_GB2312" pitchFamily="49" charset="-122"/>
              </a:rPr>
              <a:t>新华信</a:t>
            </a:r>
          </a:p>
        </p:txBody>
      </p:sp>
      <p:sp>
        <p:nvSpPr>
          <p:cNvPr id="39952" name="Text Box 18"/>
          <p:cNvSpPr txBox="1">
            <a:spLocks noChangeArrowheads="1"/>
          </p:cNvSpPr>
          <p:nvPr/>
        </p:nvSpPr>
        <p:spPr bwMode="auto">
          <a:xfrm>
            <a:off x="6443663" y="1881188"/>
            <a:ext cx="2332037" cy="471487"/>
          </a:xfrm>
          <a:prstGeom prst="rect">
            <a:avLst/>
          </a:prstGeom>
          <a:solidFill>
            <a:srgbClr val="6699FF"/>
          </a:solidFill>
          <a:ln w="9525" algn="ctr">
            <a:solidFill>
              <a:srgbClr val="6699FF"/>
            </a:solidFill>
            <a:miter lim="800000"/>
            <a:headEnd/>
            <a:tailEnd/>
          </a:ln>
        </p:spPr>
        <p:txBody>
          <a:bodyPr wrap="none" anchor="ctr"/>
          <a:lstStyle/>
          <a:p>
            <a:r>
              <a:rPr lang="zh-CN" altLang="en-US" sz="2000" b="1">
                <a:latin typeface="仿宋_GB2312" pitchFamily="49" charset="-122"/>
              </a:rPr>
              <a:t>得汇实业集团公司</a:t>
            </a:r>
          </a:p>
        </p:txBody>
      </p:sp>
      <p:sp>
        <p:nvSpPr>
          <p:cNvPr id="39953" name="Text Box 19"/>
          <p:cNvSpPr txBox="1">
            <a:spLocks noChangeArrowheads="1"/>
          </p:cNvSpPr>
          <p:nvPr/>
        </p:nvSpPr>
        <p:spPr bwMode="auto">
          <a:xfrm>
            <a:off x="6443663" y="2555875"/>
            <a:ext cx="2332037" cy="542925"/>
          </a:xfrm>
          <a:prstGeom prst="rect">
            <a:avLst/>
          </a:prstGeom>
          <a:noFill/>
          <a:ln w="9525" algn="ctr">
            <a:solidFill>
              <a:srgbClr val="0033CC"/>
            </a:solidFill>
            <a:prstDash val="lgDash"/>
            <a:miter lim="800000"/>
            <a:headEnd/>
            <a:tailEnd/>
          </a:ln>
        </p:spPr>
        <p:txBody>
          <a:bodyPr wrap="none" anchor="ctr"/>
          <a:lstStyle/>
          <a:p>
            <a:r>
              <a:rPr lang="zh-CN" altLang="en-US" sz="1800">
                <a:latin typeface="仿宋_GB2312" pitchFamily="49" charset="-122"/>
              </a:rPr>
              <a:t>待定</a:t>
            </a:r>
          </a:p>
        </p:txBody>
      </p:sp>
      <p:sp>
        <p:nvSpPr>
          <p:cNvPr id="39954" name="Text Box 20"/>
          <p:cNvSpPr txBox="1">
            <a:spLocks noChangeArrowheads="1"/>
          </p:cNvSpPr>
          <p:nvPr/>
        </p:nvSpPr>
        <p:spPr bwMode="auto">
          <a:xfrm>
            <a:off x="6443663" y="3325813"/>
            <a:ext cx="2332037" cy="542925"/>
          </a:xfrm>
          <a:prstGeom prst="rect">
            <a:avLst/>
          </a:prstGeom>
          <a:noFill/>
          <a:ln w="9525" algn="ctr">
            <a:solidFill>
              <a:srgbClr val="0033CC"/>
            </a:solidFill>
            <a:prstDash val="lgDash"/>
            <a:miter lim="800000"/>
            <a:headEnd/>
            <a:tailEnd/>
          </a:ln>
        </p:spPr>
        <p:txBody>
          <a:bodyPr wrap="none" anchor="ctr"/>
          <a:lstStyle/>
          <a:p>
            <a:r>
              <a:rPr lang="zh-CN" altLang="en-US" sz="1800">
                <a:latin typeface="仿宋_GB2312" pitchFamily="49" charset="-122"/>
              </a:rPr>
              <a:t>待定</a:t>
            </a:r>
          </a:p>
        </p:txBody>
      </p:sp>
      <p:sp>
        <p:nvSpPr>
          <p:cNvPr id="39955" name="Text Box 21"/>
          <p:cNvSpPr txBox="1">
            <a:spLocks noChangeArrowheads="1"/>
          </p:cNvSpPr>
          <p:nvPr/>
        </p:nvSpPr>
        <p:spPr bwMode="auto">
          <a:xfrm>
            <a:off x="6443663" y="4095750"/>
            <a:ext cx="2332037" cy="542925"/>
          </a:xfrm>
          <a:prstGeom prst="rect">
            <a:avLst/>
          </a:prstGeom>
          <a:noFill/>
          <a:ln w="9525" algn="ctr">
            <a:solidFill>
              <a:srgbClr val="0033CC"/>
            </a:solidFill>
            <a:prstDash val="lgDash"/>
            <a:miter lim="800000"/>
            <a:headEnd/>
            <a:tailEnd/>
          </a:ln>
        </p:spPr>
        <p:txBody>
          <a:bodyPr wrap="none" anchor="ctr"/>
          <a:lstStyle/>
          <a:p>
            <a:r>
              <a:rPr lang="zh-CN" altLang="en-US" sz="1800">
                <a:latin typeface="仿宋_GB2312" pitchFamily="49" charset="-122"/>
              </a:rPr>
              <a:t>待定</a:t>
            </a:r>
          </a:p>
        </p:txBody>
      </p:sp>
      <p:sp>
        <p:nvSpPr>
          <p:cNvPr id="39956" name="Text Box 22"/>
          <p:cNvSpPr txBox="1">
            <a:spLocks noChangeArrowheads="1"/>
          </p:cNvSpPr>
          <p:nvPr/>
        </p:nvSpPr>
        <p:spPr bwMode="auto">
          <a:xfrm>
            <a:off x="6443663" y="4867275"/>
            <a:ext cx="2332037" cy="542925"/>
          </a:xfrm>
          <a:prstGeom prst="rect">
            <a:avLst/>
          </a:prstGeom>
          <a:noFill/>
          <a:ln w="9525" algn="ctr">
            <a:solidFill>
              <a:srgbClr val="0033CC"/>
            </a:solidFill>
            <a:prstDash val="lgDash"/>
            <a:miter lim="800000"/>
            <a:headEnd/>
            <a:tailEnd/>
          </a:ln>
        </p:spPr>
        <p:txBody>
          <a:bodyPr wrap="none" anchor="ctr"/>
          <a:lstStyle/>
          <a:p>
            <a:r>
              <a:rPr lang="zh-CN" altLang="en-US" sz="1800">
                <a:latin typeface="仿宋_GB2312" pitchFamily="49" charset="-122"/>
              </a:rPr>
              <a:t>待定</a:t>
            </a:r>
          </a:p>
        </p:txBody>
      </p:sp>
      <p:sp>
        <p:nvSpPr>
          <p:cNvPr id="39957" name="Text Box 23"/>
          <p:cNvSpPr txBox="1">
            <a:spLocks noChangeArrowheads="1"/>
          </p:cNvSpPr>
          <p:nvPr/>
        </p:nvSpPr>
        <p:spPr bwMode="auto">
          <a:xfrm>
            <a:off x="825500" y="5867400"/>
            <a:ext cx="8385175" cy="304800"/>
          </a:xfrm>
          <a:prstGeom prst="rect">
            <a:avLst/>
          </a:prstGeom>
          <a:noFill/>
          <a:ln w="9525">
            <a:noFill/>
            <a:miter lim="800000"/>
            <a:headEnd/>
            <a:tailEnd/>
          </a:ln>
        </p:spPr>
        <p:txBody>
          <a:bodyPr wrap="none">
            <a:spAutoFit/>
          </a:bodyPr>
          <a:lstStyle/>
          <a:p>
            <a:pPr algn="l"/>
            <a:r>
              <a:rPr lang="en-US" altLang="zh-CN" sz="1400" b="1">
                <a:latin typeface="仿宋_GB2312" pitchFamily="49" charset="-122"/>
              </a:rPr>
              <a:t>*</a:t>
            </a:r>
            <a:r>
              <a:rPr lang="en-US" sz="1400" b="1">
                <a:latin typeface="仿宋_GB2312" pitchFamily="49" charset="-122"/>
              </a:rPr>
              <a:t>注：支持人员属项目组编外人员，按需要为项目组提供数据收集和分析支持，工作地点在新华信</a:t>
            </a:r>
          </a:p>
        </p:txBody>
      </p:sp>
    </p:spTree>
    <p:custDataLst>
      <p:tags r:id="rId1"/>
    </p:custData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17"/>
          <p:cNvSpPr>
            <a:spLocks noGrp="1" noChangeArrowheads="1"/>
          </p:cNvSpPr>
          <p:nvPr>
            <p:ph type="title" idx="4294967295"/>
          </p:nvPr>
        </p:nvSpPr>
        <p:spPr>
          <a:xfrm>
            <a:off x="577850" y="533400"/>
            <a:ext cx="8915400" cy="533400"/>
          </a:xfrm>
        </p:spPr>
        <p:txBody>
          <a:bodyPr/>
          <a:lstStyle/>
          <a:p>
            <a:pPr eaLnBrk="1" hangingPunct="1"/>
            <a:r>
              <a:rPr lang="zh-CN" altLang="en-US" smtClean="0">
                <a:latin typeface="黑体" pitchFamily="49" charset="-122"/>
              </a:rPr>
              <a:t>项目人员职责</a:t>
            </a:r>
          </a:p>
        </p:txBody>
      </p:sp>
      <p:sp>
        <p:nvSpPr>
          <p:cNvPr id="40963" name="Rectangle 20"/>
          <p:cNvSpPr>
            <a:spLocks noChangeArrowheads="1"/>
          </p:cNvSpPr>
          <p:nvPr/>
        </p:nvSpPr>
        <p:spPr bwMode="auto">
          <a:xfrm>
            <a:off x="1238250" y="533400"/>
            <a:ext cx="7842250" cy="533400"/>
          </a:xfrm>
          <a:prstGeom prst="rect">
            <a:avLst/>
          </a:prstGeom>
          <a:noFill/>
          <a:ln w="9525">
            <a:noFill/>
            <a:miter lim="800000"/>
            <a:headEnd/>
            <a:tailEnd/>
          </a:ln>
        </p:spPr>
        <p:txBody>
          <a:bodyPr anchor="ctr"/>
          <a:lstStyle/>
          <a:p>
            <a:endParaRPr lang="zh-CN" altLang="zh-CN" sz="2400" b="1">
              <a:solidFill>
                <a:schemeClr val="tx2"/>
              </a:solidFill>
              <a:latin typeface="黑体" pitchFamily="49" charset="-122"/>
              <a:ea typeface="方正舒体幼圆新宋体宋体隶书楷体_GB2312华文中宋华文行楷华"/>
              <a:cs typeface="方正舒体幼圆新宋体宋体隶书楷体_GB2312华文中宋华文行楷华"/>
            </a:endParaRPr>
          </a:p>
        </p:txBody>
      </p:sp>
      <p:sp>
        <p:nvSpPr>
          <p:cNvPr id="40964" name="KMA161C8A3"/>
          <p:cNvSpPr>
            <a:spLocks noChangeArrowheads="1"/>
          </p:cNvSpPr>
          <p:nvPr>
            <p:custDataLst>
              <p:tags r:id="rId1"/>
            </p:custDataLst>
          </p:nvPr>
        </p:nvSpPr>
        <p:spPr bwMode="auto">
          <a:xfrm>
            <a:off x="4210050" y="1808163"/>
            <a:ext cx="2633663" cy="1584325"/>
          </a:xfrm>
          <a:prstGeom prst="rect">
            <a:avLst/>
          </a:prstGeom>
          <a:noFill/>
          <a:ln w="9525">
            <a:solidFill>
              <a:srgbClr val="0033CC"/>
            </a:solidFill>
            <a:prstDash val="dash"/>
            <a:miter lim="800000"/>
            <a:headEnd/>
            <a:tailEnd/>
          </a:ln>
        </p:spPr>
        <p:txBody>
          <a:bodyPr lIns="76266" tIns="38133" rIns="76266" bIns="38133" anchor="ctr"/>
          <a:lstStyle/>
          <a:p>
            <a:pPr marL="106363" indent="-106363" algn="l" defTabSz="958850">
              <a:lnSpc>
                <a:spcPct val="90000"/>
              </a:lnSpc>
              <a:spcBef>
                <a:spcPct val="20000"/>
              </a:spcBef>
              <a:buFontTx/>
              <a:buChar char="•"/>
            </a:pPr>
            <a:r>
              <a:rPr lang="zh-CN" altLang="en-GB" sz="1200">
                <a:latin typeface="仿宋_GB2312" pitchFamily="49" charset="-122"/>
              </a:rPr>
              <a:t>总体项目把握</a:t>
            </a:r>
            <a:endParaRPr lang="en-GB" altLang="zh-CN" sz="1200">
              <a:latin typeface="仿宋_GB2312" pitchFamily="49" charset="-122"/>
            </a:endParaRPr>
          </a:p>
          <a:p>
            <a:pPr marL="106363" indent="-106363" algn="l" defTabSz="958850">
              <a:lnSpc>
                <a:spcPct val="90000"/>
              </a:lnSpc>
              <a:spcBef>
                <a:spcPct val="20000"/>
              </a:spcBef>
              <a:buFontTx/>
              <a:buChar char="•"/>
            </a:pPr>
            <a:r>
              <a:rPr lang="zh-CN" altLang="en-GB" sz="1200">
                <a:latin typeface="仿宋_GB2312" pitchFamily="49" charset="-122"/>
              </a:rPr>
              <a:t>在各阶段讨论主要建议及方案</a:t>
            </a:r>
            <a:endParaRPr lang="en-GB" altLang="zh-CN" sz="1200">
              <a:latin typeface="仿宋_GB2312" pitchFamily="49" charset="-122"/>
            </a:endParaRPr>
          </a:p>
          <a:p>
            <a:pPr marL="106363" indent="-106363" algn="l" defTabSz="958850">
              <a:lnSpc>
                <a:spcPct val="90000"/>
              </a:lnSpc>
              <a:spcBef>
                <a:spcPct val="20000"/>
              </a:spcBef>
              <a:buFontTx/>
              <a:buChar char="•"/>
            </a:pPr>
            <a:r>
              <a:rPr lang="zh-CN" altLang="en-GB" sz="1200">
                <a:latin typeface="仿宋_GB2312" pitchFamily="49" charset="-122"/>
              </a:rPr>
              <a:t>每月一次讨论项目进程，组织内部沟通</a:t>
            </a:r>
          </a:p>
          <a:p>
            <a:pPr marL="106363" indent="-106363" algn="l" defTabSz="958850">
              <a:lnSpc>
                <a:spcPct val="90000"/>
              </a:lnSpc>
              <a:spcBef>
                <a:spcPct val="20000"/>
              </a:spcBef>
              <a:buFontTx/>
              <a:buChar char="•"/>
            </a:pPr>
            <a:r>
              <a:rPr lang="zh-CN" altLang="en-GB" sz="1200">
                <a:latin typeface="仿宋_GB2312" pitchFamily="49" charset="-122"/>
              </a:rPr>
              <a:t>清除项目进程中遇到的障碍</a:t>
            </a:r>
          </a:p>
          <a:p>
            <a:pPr marL="106363" indent="-106363" algn="l" defTabSz="958850">
              <a:lnSpc>
                <a:spcPct val="90000"/>
              </a:lnSpc>
              <a:spcBef>
                <a:spcPct val="20000"/>
              </a:spcBef>
              <a:buFontTx/>
              <a:buChar char="•"/>
            </a:pPr>
            <a:r>
              <a:rPr lang="zh-CN" altLang="en-GB" sz="1200">
                <a:latin typeface="仿宋_GB2312" pitchFamily="49" charset="-122"/>
              </a:rPr>
              <a:t>决策</a:t>
            </a:r>
            <a:endParaRPr lang="zh-CN" altLang="en-US" sz="1200">
              <a:latin typeface="仿宋_GB2312" pitchFamily="49" charset="-122"/>
            </a:endParaRPr>
          </a:p>
        </p:txBody>
      </p:sp>
      <p:sp>
        <p:nvSpPr>
          <p:cNvPr id="40965" name="KMA161C8A3"/>
          <p:cNvSpPr>
            <a:spLocks noChangeArrowheads="1"/>
          </p:cNvSpPr>
          <p:nvPr>
            <p:custDataLst>
              <p:tags r:id="rId2"/>
            </p:custDataLst>
          </p:nvPr>
        </p:nvSpPr>
        <p:spPr bwMode="auto">
          <a:xfrm>
            <a:off x="6997700" y="1808163"/>
            <a:ext cx="2019300" cy="1543050"/>
          </a:xfrm>
          <a:prstGeom prst="rect">
            <a:avLst/>
          </a:prstGeom>
          <a:noFill/>
          <a:ln w="9525" algn="ctr">
            <a:solidFill>
              <a:srgbClr val="0033CC"/>
            </a:solidFill>
            <a:prstDash val="dash"/>
            <a:miter lim="800000"/>
            <a:headEnd/>
            <a:tailEnd/>
          </a:ln>
        </p:spPr>
        <p:txBody>
          <a:bodyPr lIns="76266" tIns="38133" rIns="76266" bIns="38133" anchor="ctr"/>
          <a:lstStyle/>
          <a:p>
            <a:pPr marL="106363" indent="-106363" algn="l" defTabSz="958850">
              <a:lnSpc>
                <a:spcPct val="90000"/>
              </a:lnSpc>
              <a:spcBef>
                <a:spcPct val="20000"/>
              </a:spcBef>
              <a:buFontTx/>
              <a:buChar char="•"/>
            </a:pPr>
            <a:r>
              <a:rPr lang="zh-CN" altLang="en-GB" sz="1200">
                <a:latin typeface="仿宋_GB2312" pitchFamily="49" charset="-122"/>
              </a:rPr>
              <a:t>每月按项目安排</a:t>
            </a:r>
          </a:p>
          <a:p>
            <a:pPr marL="106363" indent="-106363" algn="l" defTabSz="958850">
              <a:lnSpc>
                <a:spcPct val="90000"/>
              </a:lnSpc>
              <a:spcBef>
                <a:spcPct val="20000"/>
              </a:spcBef>
              <a:buFontTx/>
              <a:buChar char="•"/>
            </a:pPr>
            <a:r>
              <a:rPr lang="zh-CN" altLang="en-GB" sz="1200">
                <a:latin typeface="仿宋_GB2312" pitchFamily="49" charset="-122"/>
              </a:rPr>
              <a:t>访谈安排</a:t>
            </a:r>
          </a:p>
          <a:p>
            <a:pPr marL="106363" indent="-106363" algn="l" defTabSz="958850">
              <a:lnSpc>
                <a:spcPct val="90000"/>
              </a:lnSpc>
              <a:spcBef>
                <a:spcPct val="20000"/>
              </a:spcBef>
              <a:buFontTx/>
              <a:buChar char="•"/>
            </a:pPr>
            <a:r>
              <a:rPr lang="zh-CN" altLang="en-GB" sz="1200">
                <a:latin typeface="仿宋_GB2312" pitchFamily="49" charset="-122"/>
              </a:rPr>
              <a:t>根据需要安排随机沟通</a:t>
            </a:r>
            <a:endParaRPr lang="zh-CN" altLang="en-US" sz="1200">
              <a:latin typeface="仿宋_GB2312" pitchFamily="49" charset="-122"/>
            </a:endParaRPr>
          </a:p>
          <a:p>
            <a:pPr marL="106363" indent="-106363" algn="l" defTabSz="958850">
              <a:lnSpc>
                <a:spcPct val="90000"/>
              </a:lnSpc>
              <a:spcBef>
                <a:spcPct val="20000"/>
              </a:spcBef>
              <a:buFontTx/>
              <a:buChar char="•"/>
            </a:pPr>
            <a:endParaRPr lang="en-US" altLang="zh-CN" sz="1200">
              <a:latin typeface="仿宋_GB2312" pitchFamily="49" charset="-122"/>
            </a:endParaRPr>
          </a:p>
        </p:txBody>
      </p:sp>
      <p:sp>
        <p:nvSpPr>
          <p:cNvPr id="40966" name="Rectangle 24"/>
          <p:cNvSpPr>
            <a:spLocks noChangeArrowheads="1"/>
          </p:cNvSpPr>
          <p:nvPr/>
        </p:nvSpPr>
        <p:spPr bwMode="auto">
          <a:xfrm>
            <a:off x="4214813" y="1360488"/>
            <a:ext cx="2630487" cy="325437"/>
          </a:xfrm>
          <a:prstGeom prst="rect">
            <a:avLst/>
          </a:prstGeom>
          <a:solidFill>
            <a:srgbClr val="6699FF"/>
          </a:solidFill>
          <a:ln w="9525">
            <a:solidFill>
              <a:srgbClr val="6699FF"/>
            </a:solidFill>
            <a:miter lim="800000"/>
            <a:headEnd/>
            <a:tailEnd/>
          </a:ln>
        </p:spPr>
        <p:txBody>
          <a:bodyPr lIns="0" tIns="0" rIns="0" bIns="0" anchor="ctr" anchorCtr="1"/>
          <a:lstStyle/>
          <a:p>
            <a:pPr defTabSz="757238"/>
            <a:r>
              <a:rPr lang="zh-CN" altLang="en-GB" sz="1400" b="1">
                <a:solidFill>
                  <a:srgbClr val="000000"/>
                </a:solidFill>
                <a:latin typeface="仿宋_GB2312" pitchFamily="49" charset="-122"/>
              </a:rPr>
              <a:t>主要责任</a:t>
            </a:r>
            <a:endParaRPr lang="zh-CN" altLang="en-GB" sz="1400" b="1" i="1">
              <a:latin typeface="仿宋_GB2312" pitchFamily="49" charset="-122"/>
            </a:endParaRPr>
          </a:p>
        </p:txBody>
      </p:sp>
      <p:sp>
        <p:nvSpPr>
          <p:cNvPr id="40967" name="Rectangle 25"/>
          <p:cNvSpPr>
            <a:spLocks noChangeArrowheads="1"/>
          </p:cNvSpPr>
          <p:nvPr/>
        </p:nvSpPr>
        <p:spPr bwMode="auto">
          <a:xfrm>
            <a:off x="6997700" y="1360488"/>
            <a:ext cx="2020888" cy="325437"/>
          </a:xfrm>
          <a:prstGeom prst="rect">
            <a:avLst/>
          </a:prstGeom>
          <a:solidFill>
            <a:srgbClr val="6699FF"/>
          </a:solidFill>
          <a:ln w="9525" algn="ctr">
            <a:solidFill>
              <a:srgbClr val="6699FF"/>
            </a:solidFill>
            <a:miter lim="800000"/>
            <a:headEnd/>
            <a:tailEnd/>
          </a:ln>
        </p:spPr>
        <p:txBody>
          <a:bodyPr lIns="0" tIns="0" rIns="0" bIns="0" anchor="ctr" anchorCtr="1"/>
          <a:lstStyle/>
          <a:p>
            <a:pPr defTabSz="757238"/>
            <a:r>
              <a:rPr lang="zh-CN" altLang="en-GB" sz="1400" b="1">
                <a:solidFill>
                  <a:srgbClr val="000000"/>
                </a:solidFill>
                <a:latin typeface="仿宋_GB2312" pitchFamily="49" charset="-122"/>
              </a:rPr>
              <a:t>沟通时间</a:t>
            </a:r>
          </a:p>
        </p:txBody>
      </p:sp>
      <p:sp>
        <p:nvSpPr>
          <p:cNvPr id="40968" name="KMA161C8A3"/>
          <p:cNvSpPr>
            <a:spLocks noChangeArrowheads="1"/>
          </p:cNvSpPr>
          <p:nvPr>
            <p:custDataLst>
              <p:tags r:id="rId3"/>
            </p:custDataLst>
          </p:nvPr>
        </p:nvSpPr>
        <p:spPr bwMode="auto">
          <a:xfrm>
            <a:off x="4210050" y="3498850"/>
            <a:ext cx="2633663" cy="1211263"/>
          </a:xfrm>
          <a:prstGeom prst="rect">
            <a:avLst/>
          </a:prstGeom>
          <a:noFill/>
          <a:ln w="9525" algn="ctr">
            <a:solidFill>
              <a:srgbClr val="0033CC"/>
            </a:solidFill>
            <a:prstDash val="dash"/>
            <a:miter lim="800000"/>
            <a:headEnd/>
            <a:tailEnd/>
          </a:ln>
        </p:spPr>
        <p:txBody>
          <a:bodyPr lIns="76266" tIns="38133" rIns="76266" bIns="38133" anchor="ctr"/>
          <a:lstStyle/>
          <a:p>
            <a:pPr marL="106363" indent="-106363" algn="l" defTabSz="958850">
              <a:lnSpc>
                <a:spcPct val="90000"/>
              </a:lnSpc>
              <a:spcBef>
                <a:spcPct val="20000"/>
              </a:spcBef>
              <a:buFontTx/>
              <a:buChar char="•"/>
            </a:pPr>
            <a:r>
              <a:rPr lang="zh-CN" altLang="en-GB" sz="1200">
                <a:latin typeface="仿宋_GB2312" pitchFamily="49" charset="-122"/>
              </a:rPr>
              <a:t>具体制定工作计划，领导项目进展</a:t>
            </a:r>
          </a:p>
          <a:p>
            <a:pPr marL="106363" indent="-106363" algn="l" defTabSz="958850">
              <a:lnSpc>
                <a:spcPct val="90000"/>
              </a:lnSpc>
              <a:spcBef>
                <a:spcPct val="20000"/>
              </a:spcBef>
              <a:buFontTx/>
              <a:buChar char="•"/>
            </a:pPr>
            <a:r>
              <a:rPr lang="zh-CN" altLang="en-GB" sz="1200">
                <a:latin typeface="仿宋_GB2312" pitchFamily="49" charset="-122"/>
              </a:rPr>
              <a:t>日常工作的协调</a:t>
            </a:r>
          </a:p>
          <a:p>
            <a:pPr marL="106363" indent="-106363" algn="l" defTabSz="958850">
              <a:lnSpc>
                <a:spcPct val="90000"/>
              </a:lnSpc>
              <a:spcBef>
                <a:spcPct val="20000"/>
              </a:spcBef>
              <a:buFontTx/>
              <a:buChar char="•"/>
            </a:pPr>
            <a:r>
              <a:rPr lang="zh-CN" altLang="en-GB" sz="1200">
                <a:latin typeface="仿宋_GB2312" pitchFamily="49" charset="-122"/>
              </a:rPr>
              <a:t>内部沟通</a:t>
            </a:r>
            <a:endParaRPr lang="zh-CN" altLang="zh-CN" sz="1200">
              <a:latin typeface="仿宋_GB2312" pitchFamily="49" charset="-122"/>
            </a:endParaRPr>
          </a:p>
        </p:txBody>
      </p:sp>
      <p:sp>
        <p:nvSpPr>
          <p:cNvPr id="40969" name="KMA161C8A3"/>
          <p:cNvSpPr>
            <a:spLocks noChangeArrowheads="1"/>
          </p:cNvSpPr>
          <p:nvPr>
            <p:custDataLst>
              <p:tags r:id="rId4"/>
            </p:custDataLst>
          </p:nvPr>
        </p:nvSpPr>
        <p:spPr bwMode="auto">
          <a:xfrm>
            <a:off x="6997700" y="3484563"/>
            <a:ext cx="2019300" cy="1211262"/>
          </a:xfrm>
          <a:prstGeom prst="rect">
            <a:avLst/>
          </a:prstGeom>
          <a:noFill/>
          <a:ln w="9525" algn="ctr">
            <a:solidFill>
              <a:srgbClr val="0033CC"/>
            </a:solidFill>
            <a:prstDash val="dash"/>
            <a:miter lim="800000"/>
            <a:headEnd/>
            <a:tailEnd/>
          </a:ln>
        </p:spPr>
        <p:txBody>
          <a:bodyPr lIns="76266" tIns="38133" rIns="76266" bIns="38133" anchor="ctr"/>
          <a:lstStyle/>
          <a:p>
            <a:pPr marL="106363" indent="-106363" algn="l" defTabSz="958850">
              <a:lnSpc>
                <a:spcPct val="90000"/>
              </a:lnSpc>
              <a:spcBef>
                <a:spcPct val="20000"/>
              </a:spcBef>
              <a:buFontTx/>
              <a:buChar char="•"/>
            </a:pPr>
            <a:r>
              <a:rPr lang="zh-CN" altLang="en-GB" sz="1200">
                <a:latin typeface="仿宋_GB2312" pitchFamily="49" charset="-122"/>
              </a:rPr>
              <a:t>至少每周一次</a:t>
            </a:r>
          </a:p>
          <a:p>
            <a:pPr marL="106363" indent="-106363" algn="l" defTabSz="958850">
              <a:lnSpc>
                <a:spcPct val="90000"/>
              </a:lnSpc>
              <a:spcBef>
                <a:spcPct val="20000"/>
              </a:spcBef>
              <a:buFontTx/>
              <a:buChar char="•"/>
            </a:pPr>
            <a:r>
              <a:rPr lang="zh-CN" altLang="en-GB" sz="1200">
                <a:latin typeface="仿宋_GB2312" pitchFamily="49" charset="-122"/>
              </a:rPr>
              <a:t>访谈安排</a:t>
            </a:r>
          </a:p>
          <a:p>
            <a:pPr marL="106363" indent="-106363" algn="l" defTabSz="958850">
              <a:lnSpc>
                <a:spcPct val="90000"/>
              </a:lnSpc>
              <a:spcBef>
                <a:spcPct val="20000"/>
              </a:spcBef>
              <a:buFontTx/>
              <a:buChar char="•"/>
            </a:pPr>
            <a:r>
              <a:rPr lang="zh-CN" altLang="en-GB" sz="1200">
                <a:latin typeface="仿宋_GB2312" pitchFamily="49" charset="-122"/>
              </a:rPr>
              <a:t>根据需要随时沟通</a:t>
            </a:r>
          </a:p>
          <a:p>
            <a:pPr marL="106363" indent="-106363" algn="l" defTabSz="958850">
              <a:lnSpc>
                <a:spcPct val="90000"/>
              </a:lnSpc>
              <a:spcBef>
                <a:spcPct val="20000"/>
              </a:spcBef>
              <a:buFontTx/>
              <a:buChar char="•"/>
            </a:pPr>
            <a:r>
              <a:rPr lang="zh-CN" altLang="en-GB" sz="1200">
                <a:latin typeface="仿宋_GB2312" pitchFamily="49" charset="-122"/>
              </a:rPr>
              <a:t>非正式沟通</a:t>
            </a:r>
            <a:endParaRPr lang="zh-CN" altLang="en-US" sz="1200">
              <a:latin typeface="仿宋_GB2312" pitchFamily="49" charset="-122"/>
            </a:endParaRPr>
          </a:p>
        </p:txBody>
      </p:sp>
      <p:sp>
        <p:nvSpPr>
          <p:cNvPr id="40970" name="KMA161C8A3"/>
          <p:cNvSpPr>
            <a:spLocks noChangeArrowheads="1"/>
          </p:cNvSpPr>
          <p:nvPr>
            <p:custDataLst>
              <p:tags r:id="rId5"/>
            </p:custDataLst>
          </p:nvPr>
        </p:nvSpPr>
        <p:spPr bwMode="auto">
          <a:xfrm>
            <a:off x="4210050" y="4816475"/>
            <a:ext cx="2633663" cy="1368425"/>
          </a:xfrm>
          <a:prstGeom prst="rect">
            <a:avLst/>
          </a:prstGeom>
          <a:noFill/>
          <a:ln w="9525" algn="ctr">
            <a:solidFill>
              <a:srgbClr val="0033CC"/>
            </a:solidFill>
            <a:prstDash val="dash"/>
            <a:miter lim="800000"/>
            <a:headEnd/>
            <a:tailEnd/>
          </a:ln>
        </p:spPr>
        <p:txBody>
          <a:bodyPr lIns="76266" tIns="38133" rIns="76266" bIns="38133" anchor="ctr"/>
          <a:lstStyle/>
          <a:p>
            <a:pPr marL="106363" indent="-106363" algn="l" defTabSz="958850">
              <a:lnSpc>
                <a:spcPct val="90000"/>
              </a:lnSpc>
              <a:spcBef>
                <a:spcPct val="20000"/>
              </a:spcBef>
              <a:buFontTx/>
              <a:buChar char="•"/>
            </a:pPr>
            <a:r>
              <a:rPr lang="zh-CN" altLang="en-GB" sz="1200">
                <a:latin typeface="仿宋_GB2312" pitchFamily="49" charset="-122"/>
              </a:rPr>
              <a:t>收集数据资料</a:t>
            </a:r>
          </a:p>
          <a:p>
            <a:pPr marL="106363" indent="-106363" algn="l" defTabSz="958850">
              <a:lnSpc>
                <a:spcPct val="90000"/>
              </a:lnSpc>
              <a:spcBef>
                <a:spcPct val="20000"/>
              </a:spcBef>
              <a:buFontTx/>
              <a:buChar char="•"/>
            </a:pPr>
            <a:r>
              <a:rPr lang="zh-CN" altLang="en-GB" sz="1200">
                <a:latin typeface="仿宋_GB2312" pitchFamily="49" charset="-122"/>
              </a:rPr>
              <a:t>数据分析</a:t>
            </a:r>
          </a:p>
          <a:p>
            <a:pPr marL="106363" indent="-106363" algn="l" defTabSz="958850">
              <a:lnSpc>
                <a:spcPct val="90000"/>
              </a:lnSpc>
              <a:spcBef>
                <a:spcPct val="20000"/>
              </a:spcBef>
              <a:buFontTx/>
              <a:buChar char="•"/>
            </a:pPr>
            <a:r>
              <a:rPr lang="zh-CN" altLang="en-GB" sz="1200">
                <a:latin typeface="仿宋_GB2312" pitchFamily="49" charset="-122"/>
              </a:rPr>
              <a:t>相关人员访谈</a:t>
            </a:r>
          </a:p>
          <a:p>
            <a:pPr marL="106363" indent="-106363" algn="l" defTabSz="958850">
              <a:lnSpc>
                <a:spcPct val="90000"/>
              </a:lnSpc>
              <a:spcBef>
                <a:spcPct val="20000"/>
              </a:spcBef>
              <a:buFontTx/>
              <a:buChar char="•"/>
            </a:pPr>
            <a:r>
              <a:rPr lang="zh-CN" altLang="en-GB" sz="1200">
                <a:latin typeface="仿宋_GB2312" pitchFamily="49" charset="-122"/>
              </a:rPr>
              <a:t>提出建议及方案</a:t>
            </a:r>
          </a:p>
          <a:p>
            <a:pPr marL="106363" indent="-106363" algn="l" defTabSz="958850">
              <a:lnSpc>
                <a:spcPct val="90000"/>
              </a:lnSpc>
              <a:spcBef>
                <a:spcPct val="20000"/>
              </a:spcBef>
              <a:buFontTx/>
              <a:buChar char="•"/>
            </a:pPr>
            <a:r>
              <a:rPr lang="zh-CN" altLang="en-GB" sz="1200">
                <a:latin typeface="仿宋_GB2312" pitchFamily="49" charset="-122"/>
              </a:rPr>
              <a:t>制作相关报告文件</a:t>
            </a:r>
            <a:endParaRPr lang="zh-CN" altLang="zh-CN" sz="1200">
              <a:latin typeface="仿宋_GB2312" pitchFamily="49" charset="-122"/>
            </a:endParaRPr>
          </a:p>
        </p:txBody>
      </p:sp>
      <p:sp>
        <p:nvSpPr>
          <p:cNvPr id="40971" name="KMA161C8A3"/>
          <p:cNvSpPr>
            <a:spLocks noChangeArrowheads="1"/>
          </p:cNvSpPr>
          <p:nvPr>
            <p:custDataLst>
              <p:tags r:id="rId6"/>
            </p:custDataLst>
          </p:nvPr>
        </p:nvSpPr>
        <p:spPr bwMode="auto">
          <a:xfrm>
            <a:off x="6997700" y="4816475"/>
            <a:ext cx="2019300" cy="1368425"/>
          </a:xfrm>
          <a:prstGeom prst="rect">
            <a:avLst/>
          </a:prstGeom>
          <a:noFill/>
          <a:ln w="9525" algn="ctr">
            <a:solidFill>
              <a:srgbClr val="0033CC"/>
            </a:solidFill>
            <a:prstDash val="dash"/>
            <a:miter lim="800000"/>
            <a:headEnd/>
            <a:tailEnd/>
          </a:ln>
        </p:spPr>
        <p:txBody>
          <a:bodyPr lIns="76266" tIns="38133" rIns="76266" bIns="38133" anchor="ctr"/>
          <a:lstStyle/>
          <a:p>
            <a:pPr marL="106363" indent="-106363" algn="l" defTabSz="958850">
              <a:lnSpc>
                <a:spcPct val="90000"/>
              </a:lnSpc>
              <a:spcBef>
                <a:spcPct val="20000"/>
              </a:spcBef>
              <a:buFontTx/>
              <a:buChar char="•"/>
            </a:pPr>
            <a:r>
              <a:rPr lang="zh-CN" altLang="en-GB" sz="1200">
                <a:latin typeface="仿宋_GB2312" pitchFamily="49" charset="-122"/>
              </a:rPr>
              <a:t>访谈安排</a:t>
            </a:r>
          </a:p>
          <a:p>
            <a:pPr marL="106363" indent="-106363" algn="l" defTabSz="958850">
              <a:lnSpc>
                <a:spcPct val="90000"/>
              </a:lnSpc>
              <a:spcBef>
                <a:spcPct val="20000"/>
              </a:spcBef>
              <a:buFontTx/>
              <a:buChar char="•"/>
            </a:pPr>
            <a:r>
              <a:rPr lang="zh-CN" altLang="en-GB" sz="1200">
                <a:latin typeface="仿宋_GB2312" pitchFamily="49" charset="-122"/>
              </a:rPr>
              <a:t>根据项目需要随时沟通</a:t>
            </a:r>
            <a:endParaRPr lang="zh-CN" altLang="en-US" sz="1200">
              <a:latin typeface="仿宋_GB2312" pitchFamily="49" charset="-122"/>
            </a:endParaRPr>
          </a:p>
        </p:txBody>
      </p:sp>
      <p:sp>
        <p:nvSpPr>
          <p:cNvPr id="40972" name="Rectangle 30"/>
          <p:cNvSpPr>
            <a:spLocks noChangeArrowheads="1"/>
          </p:cNvSpPr>
          <p:nvPr/>
        </p:nvSpPr>
        <p:spPr bwMode="auto">
          <a:xfrm>
            <a:off x="762000" y="3478213"/>
            <a:ext cx="1108075" cy="1212850"/>
          </a:xfrm>
          <a:prstGeom prst="rect">
            <a:avLst/>
          </a:prstGeom>
          <a:noFill/>
          <a:ln w="28575" algn="ctr">
            <a:solidFill>
              <a:srgbClr val="0033CC"/>
            </a:solidFill>
            <a:miter lim="800000"/>
            <a:headEnd type="none" w="sm" len="sm"/>
            <a:tailEnd type="none" w="sm" len="sm"/>
          </a:ln>
        </p:spPr>
        <p:txBody>
          <a:bodyPr anchor="ctr"/>
          <a:lstStyle/>
          <a:p>
            <a:r>
              <a:rPr lang="zh-CN" altLang="en-US" sz="1400" b="1">
                <a:latin typeface="仿宋_GB2312" pitchFamily="49" charset="-122"/>
              </a:rPr>
              <a:t>项目经理</a:t>
            </a:r>
          </a:p>
          <a:p>
            <a:r>
              <a:rPr lang="en-US" altLang="zh-CN" sz="1400" b="1">
                <a:latin typeface="仿宋_GB2312" pitchFamily="49" charset="-122"/>
              </a:rPr>
              <a:t>1</a:t>
            </a:r>
            <a:r>
              <a:rPr lang="zh-CN" altLang="en-US" sz="1400" b="1">
                <a:latin typeface="仿宋_GB2312" pitchFamily="49" charset="-122"/>
              </a:rPr>
              <a:t>名</a:t>
            </a:r>
          </a:p>
        </p:txBody>
      </p:sp>
      <p:sp>
        <p:nvSpPr>
          <p:cNvPr id="40973" name="Rectangle 31"/>
          <p:cNvSpPr>
            <a:spLocks noChangeArrowheads="1"/>
          </p:cNvSpPr>
          <p:nvPr/>
        </p:nvSpPr>
        <p:spPr bwMode="auto">
          <a:xfrm>
            <a:off x="762000" y="4799013"/>
            <a:ext cx="1108075" cy="1366837"/>
          </a:xfrm>
          <a:prstGeom prst="rect">
            <a:avLst/>
          </a:prstGeom>
          <a:noFill/>
          <a:ln w="28575" algn="ctr">
            <a:solidFill>
              <a:srgbClr val="0033CC"/>
            </a:solidFill>
            <a:miter lim="800000"/>
            <a:headEnd type="none" w="sm" len="sm"/>
            <a:tailEnd type="none" w="sm" len="sm"/>
          </a:ln>
        </p:spPr>
        <p:txBody>
          <a:bodyPr anchor="ctr"/>
          <a:lstStyle/>
          <a:p>
            <a:r>
              <a:rPr lang="zh-CN" altLang="en-US" sz="1400" b="1">
                <a:latin typeface="仿宋_GB2312" pitchFamily="49" charset="-122"/>
              </a:rPr>
              <a:t>项目成员</a:t>
            </a:r>
          </a:p>
          <a:p>
            <a:r>
              <a:rPr lang="en-US" altLang="zh-CN" sz="1400" b="1">
                <a:latin typeface="仿宋_GB2312" pitchFamily="49" charset="-122"/>
              </a:rPr>
              <a:t>1</a:t>
            </a:r>
            <a:r>
              <a:rPr lang="zh-CN" altLang="en-US" sz="1400" b="1">
                <a:latin typeface="仿宋_GB2312" pitchFamily="49" charset="-122"/>
              </a:rPr>
              <a:t>名</a:t>
            </a:r>
          </a:p>
        </p:txBody>
      </p:sp>
      <p:sp>
        <p:nvSpPr>
          <p:cNvPr id="40974" name="Rectangle 32"/>
          <p:cNvSpPr>
            <a:spLocks noChangeArrowheads="1"/>
          </p:cNvSpPr>
          <p:nvPr/>
        </p:nvSpPr>
        <p:spPr bwMode="auto">
          <a:xfrm>
            <a:off x="762000" y="1789113"/>
            <a:ext cx="1108075" cy="1582737"/>
          </a:xfrm>
          <a:prstGeom prst="rect">
            <a:avLst/>
          </a:prstGeom>
          <a:noFill/>
          <a:ln w="28575">
            <a:solidFill>
              <a:srgbClr val="0033CC"/>
            </a:solidFill>
            <a:miter lim="800000"/>
            <a:headEnd type="none" w="sm" len="sm"/>
            <a:tailEnd type="none" w="sm" len="sm"/>
          </a:ln>
        </p:spPr>
        <p:txBody>
          <a:bodyPr anchor="ctr"/>
          <a:lstStyle/>
          <a:p>
            <a:r>
              <a:rPr lang="zh-CN" altLang="en-US" sz="1400" b="1">
                <a:latin typeface="仿宋_GB2312" pitchFamily="49" charset="-122"/>
              </a:rPr>
              <a:t>项目指导委员会</a:t>
            </a:r>
          </a:p>
        </p:txBody>
      </p:sp>
      <p:sp>
        <p:nvSpPr>
          <p:cNvPr id="40975" name="AutoShape 33"/>
          <p:cNvSpPr>
            <a:spLocks noChangeArrowheads="1"/>
          </p:cNvSpPr>
          <p:nvPr/>
        </p:nvSpPr>
        <p:spPr bwMode="auto">
          <a:xfrm rot="5400000">
            <a:off x="1296194" y="2469357"/>
            <a:ext cx="1582737" cy="190500"/>
          </a:xfrm>
          <a:prstGeom prst="triangle">
            <a:avLst>
              <a:gd name="adj" fmla="val 50000"/>
            </a:avLst>
          </a:prstGeom>
          <a:solidFill>
            <a:srgbClr val="6699FF"/>
          </a:solidFill>
          <a:ln w="9525">
            <a:noFill/>
            <a:miter lim="800000"/>
            <a:headEnd/>
            <a:tailEnd/>
          </a:ln>
        </p:spPr>
        <p:txBody>
          <a:bodyPr wrap="none" anchor="ctr"/>
          <a:lstStyle/>
          <a:p>
            <a:endParaRPr lang="zh-CN" altLang="en-US"/>
          </a:p>
        </p:txBody>
      </p:sp>
      <p:sp>
        <p:nvSpPr>
          <p:cNvPr id="40976" name="AutoShape 34"/>
          <p:cNvSpPr>
            <a:spLocks noChangeArrowheads="1"/>
          </p:cNvSpPr>
          <p:nvPr/>
        </p:nvSpPr>
        <p:spPr bwMode="auto">
          <a:xfrm rot="5400000">
            <a:off x="1481138" y="3981450"/>
            <a:ext cx="1212850" cy="190500"/>
          </a:xfrm>
          <a:prstGeom prst="triangle">
            <a:avLst>
              <a:gd name="adj" fmla="val 50000"/>
            </a:avLst>
          </a:prstGeom>
          <a:solidFill>
            <a:srgbClr val="6699FF"/>
          </a:solidFill>
          <a:ln w="9525">
            <a:noFill/>
            <a:miter lim="800000"/>
            <a:headEnd/>
            <a:tailEnd/>
          </a:ln>
        </p:spPr>
        <p:txBody>
          <a:bodyPr wrap="none" anchor="ctr"/>
          <a:lstStyle/>
          <a:p>
            <a:endParaRPr lang="zh-CN" altLang="en-US"/>
          </a:p>
        </p:txBody>
      </p:sp>
      <p:sp>
        <p:nvSpPr>
          <p:cNvPr id="40977" name="AutoShape 35"/>
          <p:cNvSpPr>
            <a:spLocks noChangeArrowheads="1"/>
          </p:cNvSpPr>
          <p:nvPr/>
        </p:nvSpPr>
        <p:spPr bwMode="auto">
          <a:xfrm rot="5400000">
            <a:off x="1404144" y="5387182"/>
            <a:ext cx="1366837" cy="190500"/>
          </a:xfrm>
          <a:prstGeom prst="triangle">
            <a:avLst>
              <a:gd name="adj" fmla="val 50000"/>
            </a:avLst>
          </a:prstGeom>
          <a:solidFill>
            <a:srgbClr val="6699FF"/>
          </a:solidFill>
          <a:ln w="9525">
            <a:noFill/>
            <a:miter lim="800000"/>
            <a:headEnd/>
            <a:tailEnd/>
          </a:ln>
        </p:spPr>
        <p:txBody>
          <a:bodyPr wrap="none" anchor="ctr"/>
          <a:lstStyle/>
          <a:p>
            <a:endParaRPr lang="zh-CN" altLang="en-US"/>
          </a:p>
        </p:txBody>
      </p:sp>
      <p:sp>
        <p:nvSpPr>
          <p:cNvPr id="40978" name="KMA161C8A3"/>
          <p:cNvSpPr>
            <a:spLocks noChangeArrowheads="1"/>
          </p:cNvSpPr>
          <p:nvPr>
            <p:custDataLst>
              <p:tags r:id="rId7"/>
            </p:custDataLst>
          </p:nvPr>
        </p:nvSpPr>
        <p:spPr bwMode="auto">
          <a:xfrm>
            <a:off x="2371725" y="1819275"/>
            <a:ext cx="1673225" cy="1543050"/>
          </a:xfrm>
          <a:prstGeom prst="rect">
            <a:avLst/>
          </a:prstGeom>
          <a:noFill/>
          <a:ln w="9525" algn="ctr">
            <a:solidFill>
              <a:srgbClr val="0033CC"/>
            </a:solidFill>
            <a:prstDash val="dash"/>
            <a:miter lim="800000"/>
            <a:headEnd/>
            <a:tailEnd/>
          </a:ln>
        </p:spPr>
        <p:txBody>
          <a:bodyPr lIns="76266" tIns="38133" rIns="76266" bIns="38133" anchor="ctr"/>
          <a:lstStyle/>
          <a:p>
            <a:pPr marL="106363" indent="-106363" algn="l" defTabSz="958850">
              <a:lnSpc>
                <a:spcPct val="90000"/>
              </a:lnSpc>
              <a:spcBef>
                <a:spcPct val="20000"/>
              </a:spcBef>
              <a:buFontTx/>
              <a:buChar char="•"/>
            </a:pPr>
            <a:r>
              <a:rPr lang="zh-CN" altLang="en-GB" sz="1200">
                <a:latin typeface="仿宋_GB2312" pitchFamily="49" charset="-122"/>
              </a:rPr>
              <a:t>得汇实业高层领导</a:t>
            </a:r>
          </a:p>
          <a:p>
            <a:pPr marL="106363" indent="-106363" algn="l" defTabSz="958850">
              <a:lnSpc>
                <a:spcPct val="90000"/>
              </a:lnSpc>
              <a:spcBef>
                <a:spcPct val="20000"/>
              </a:spcBef>
              <a:buFontTx/>
              <a:buChar char="•"/>
            </a:pPr>
            <a:r>
              <a:rPr lang="zh-CN" altLang="en-GB" sz="1200">
                <a:latin typeface="仿宋_GB2312" pitchFamily="49" charset="-122"/>
              </a:rPr>
              <a:t>新华信资深高级经理</a:t>
            </a:r>
            <a:endParaRPr lang="zh-CN" altLang="en-US" sz="1200">
              <a:latin typeface="仿宋_GB2312" pitchFamily="49" charset="-122"/>
            </a:endParaRPr>
          </a:p>
        </p:txBody>
      </p:sp>
      <p:sp>
        <p:nvSpPr>
          <p:cNvPr id="40979" name="Rectangle 37"/>
          <p:cNvSpPr>
            <a:spLocks noChangeArrowheads="1"/>
          </p:cNvSpPr>
          <p:nvPr/>
        </p:nvSpPr>
        <p:spPr bwMode="auto">
          <a:xfrm>
            <a:off x="2371725" y="1371600"/>
            <a:ext cx="1674813" cy="325438"/>
          </a:xfrm>
          <a:prstGeom prst="rect">
            <a:avLst/>
          </a:prstGeom>
          <a:solidFill>
            <a:srgbClr val="6699FF"/>
          </a:solidFill>
          <a:ln w="9525" algn="ctr">
            <a:solidFill>
              <a:srgbClr val="6699FF"/>
            </a:solidFill>
            <a:miter lim="800000"/>
            <a:headEnd/>
            <a:tailEnd/>
          </a:ln>
        </p:spPr>
        <p:txBody>
          <a:bodyPr lIns="0" tIns="0" rIns="0" bIns="0" anchor="ctr" anchorCtr="1"/>
          <a:lstStyle/>
          <a:p>
            <a:pPr defTabSz="757238"/>
            <a:r>
              <a:rPr lang="zh-CN" altLang="en-GB" sz="1400" b="1">
                <a:solidFill>
                  <a:srgbClr val="000000"/>
                </a:solidFill>
                <a:latin typeface="仿宋_GB2312" pitchFamily="49" charset="-122"/>
              </a:rPr>
              <a:t>人员安排</a:t>
            </a:r>
          </a:p>
        </p:txBody>
      </p:sp>
      <p:sp>
        <p:nvSpPr>
          <p:cNvPr id="40980" name="KMA161C8A3"/>
          <p:cNvSpPr>
            <a:spLocks noChangeArrowheads="1"/>
          </p:cNvSpPr>
          <p:nvPr>
            <p:custDataLst>
              <p:tags r:id="rId8"/>
            </p:custDataLst>
          </p:nvPr>
        </p:nvSpPr>
        <p:spPr bwMode="auto">
          <a:xfrm>
            <a:off x="2371725" y="3495675"/>
            <a:ext cx="1673225" cy="1211263"/>
          </a:xfrm>
          <a:prstGeom prst="rect">
            <a:avLst/>
          </a:prstGeom>
          <a:noFill/>
          <a:ln w="9525" algn="ctr">
            <a:solidFill>
              <a:srgbClr val="0033CC"/>
            </a:solidFill>
            <a:prstDash val="dash"/>
            <a:miter lim="800000"/>
            <a:headEnd/>
            <a:tailEnd/>
          </a:ln>
        </p:spPr>
        <p:txBody>
          <a:bodyPr lIns="76266" tIns="38133" rIns="76266" bIns="38133" anchor="ctr"/>
          <a:lstStyle/>
          <a:p>
            <a:pPr marL="106363" indent="-106363" algn="l" defTabSz="958850">
              <a:lnSpc>
                <a:spcPct val="90000"/>
              </a:lnSpc>
              <a:spcBef>
                <a:spcPct val="20000"/>
              </a:spcBef>
              <a:buFontTx/>
              <a:buChar char="•"/>
            </a:pPr>
            <a:r>
              <a:rPr lang="zh-CN" altLang="en-GB" sz="1200">
                <a:latin typeface="仿宋_GB2312" pitchFamily="49" charset="-122"/>
              </a:rPr>
              <a:t>得汇实业部门经理</a:t>
            </a:r>
          </a:p>
          <a:p>
            <a:pPr marL="106363" indent="-106363" algn="l" defTabSz="958850">
              <a:lnSpc>
                <a:spcPct val="90000"/>
              </a:lnSpc>
              <a:spcBef>
                <a:spcPct val="20000"/>
              </a:spcBef>
              <a:buFontTx/>
              <a:buChar char="•"/>
            </a:pPr>
            <a:r>
              <a:rPr lang="zh-CN" altLang="en-GB" sz="1200">
                <a:latin typeface="仿宋_GB2312" pitchFamily="49" charset="-122"/>
              </a:rPr>
              <a:t>新华信项目经理</a:t>
            </a:r>
          </a:p>
        </p:txBody>
      </p:sp>
      <p:sp>
        <p:nvSpPr>
          <p:cNvPr id="40981" name="KMA161C8A3"/>
          <p:cNvSpPr>
            <a:spLocks noChangeArrowheads="1"/>
          </p:cNvSpPr>
          <p:nvPr>
            <p:custDataLst>
              <p:tags r:id="rId9"/>
            </p:custDataLst>
          </p:nvPr>
        </p:nvSpPr>
        <p:spPr bwMode="auto">
          <a:xfrm>
            <a:off x="2371725" y="4827588"/>
            <a:ext cx="1673225" cy="1368425"/>
          </a:xfrm>
          <a:prstGeom prst="rect">
            <a:avLst/>
          </a:prstGeom>
          <a:noFill/>
          <a:ln w="9525" algn="ctr">
            <a:solidFill>
              <a:srgbClr val="0033CC"/>
            </a:solidFill>
            <a:prstDash val="dash"/>
            <a:miter lim="800000"/>
            <a:headEnd/>
            <a:tailEnd/>
          </a:ln>
        </p:spPr>
        <p:txBody>
          <a:bodyPr lIns="76266" tIns="38133" rIns="76266" bIns="38133" anchor="ctr"/>
          <a:lstStyle/>
          <a:p>
            <a:pPr marL="106363" indent="-106363" algn="l" defTabSz="958850">
              <a:lnSpc>
                <a:spcPct val="90000"/>
              </a:lnSpc>
              <a:spcBef>
                <a:spcPct val="20000"/>
              </a:spcBef>
              <a:buFontTx/>
              <a:buChar char="•"/>
            </a:pPr>
            <a:r>
              <a:rPr lang="zh-CN" altLang="en-GB" sz="1200">
                <a:latin typeface="仿宋_GB2312" pitchFamily="49" charset="-122"/>
              </a:rPr>
              <a:t>得汇实业各级管理人员/业务人员</a:t>
            </a:r>
          </a:p>
          <a:p>
            <a:pPr marL="106363" indent="-106363" algn="l" defTabSz="958850">
              <a:lnSpc>
                <a:spcPct val="90000"/>
              </a:lnSpc>
              <a:spcBef>
                <a:spcPct val="20000"/>
              </a:spcBef>
              <a:buFontTx/>
              <a:buChar char="•"/>
            </a:pPr>
            <a:r>
              <a:rPr lang="zh-CN" altLang="en-GB" sz="1200">
                <a:latin typeface="仿宋_GB2312" pitchFamily="49" charset="-122"/>
              </a:rPr>
              <a:t>新华信咨询顾问</a:t>
            </a:r>
            <a:endParaRPr lang="zh-CN" altLang="en-US" sz="1200">
              <a:latin typeface="仿宋_GB2312" pitchFamily="49" charset="-122"/>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ChangeArrowheads="1"/>
          </p:cNvSpPr>
          <p:nvPr/>
        </p:nvSpPr>
        <p:spPr bwMode="auto">
          <a:xfrm>
            <a:off x="2724150" y="1905000"/>
            <a:ext cx="4210050" cy="381000"/>
          </a:xfrm>
          <a:prstGeom prst="rect">
            <a:avLst/>
          </a:prstGeom>
          <a:solidFill>
            <a:schemeClr val="hlink">
              <a:alpha val="50195"/>
            </a:schemeClr>
          </a:solidFill>
          <a:ln w="9525">
            <a:solidFill>
              <a:schemeClr val="tx1"/>
            </a:solidFill>
            <a:miter lim="800000"/>
            <a:headEnd/>
            <a:tailEnd/>
          </a:ln>
        </p:spPr>
        <p:txBody>
          <a:bodyPr wrap="none" anchor="ctr"/>
          <a:lstStyle/>
          <a:p>
            <a:endParaRPr lang="zh-CN" altLang="en-US"/>
          </a:p>
        </p:txBody>
      </p:sp>
      <p:sp>
        <p:nvSpPr>
          <p:cNvPr id="5123" name="Rectangle 2"/>
          <p:cNvSpPr>
            <a:spLocks noGrp="1" noChangeArrowheads="1"/>
          </p:cNvSpPr>
          <p:nvPr>
            <p:ph type="title"/>
          </p:nvPr>
        </p:nvSpPr>
        <p:spPr/>
        <p:txBody>
          <a:bodyPr/>
          <a:lstStyle/>
          <a:p>
            <a:pPr algn="ctr" eaLnBrk="1" hangingPunct="1"/>
            <a:r>
              <a:rPr lang="zh-CN" altLang="en-US" smtClean="0"/>
              <a:t>目    录</a:t>
            </a:r>
          </a:p>
        </p:txBody>
      </p:sp>
      <p:sp>
        <p:nvSpPr>
          <p:cNvPr id="5124" name="Rectangle 3"/>
          <p:cNvSpPr>
            <a:spLocks noChangeArrowheads="1"/>
          </p:cNvSpPr>
          <p:nvPr/>
        </p:nvSpPr>
        <p:spPr bwMode="auto">
          <a:xfrm>
            <a:off x="2971800" y="1676400"/>
            <a:ext cx="4870450" cy="4267200"/>
          </a:xfrm>
          <a:prstGeom prst="rect">
            <a:avLst/>
          </a:prstGeom>
          <a:noFill/>
          <a:ln w="9525">
            <a:noFill/>
            <a:miter lim="800000"/>
            <a:headEnd/>
            <a:tailEnd/>
          </a:ln>
        </p:spPr>
        <p:txBody>
          <a:bodyPr/>
          <a:lstStyle/>
          <a:p>
            <a:pPr marL="457200" indent="-457200" algn="l" eaLnBrk="0" hangingPunct="0">
              <a:lnSpc>
                <a:spcPct val="190000"/>
              </a:lnSpc>
              <a:spcBef>
                <a:spcPct val="20000"/>
              </a:spcBef>
              <a:buFont typeface="Wingdings" pitchFamily="2" charset="2"/>
              <a:buNone/>
            </a:pPr>
            <a:r>
              <a:rPr lang="zh-CN" altLang="en-US" sz="1800" b="1" dirty="0">
                <a:latin typeface="方正舒体幼圆新宋体宋体隶书楷体_GB2312华文中宋华文行楷华"/>
              </a:rPr>
              <a:t>一、项目背景和目标</a:t>
            </a:r>
          </a:p>
          <a:p>
            <a:pPr marL="457200" indent="-457200" algn="l" eaLnBrk="0" hangingPunct="0">
              <a:lnSpc>
                <a:spcPct val="190000"/>
              </a:lnSpc>
              <a:spcBef>
                <a:spcPct val="20000"/>
              </a:spcBef>
              <a:buFont typeface="Wingdings" pitchFamily="2" charset="2"/>
              <a:buNone/>
            </a:pPr>
            <a:r>
              <a:rPr lang="zh-CN" altLang="en-US" sz="1800" b="1" dirty="0">
                <a:latin typeface="Arial" pitchFamily="34" charset="0"/>
              </a:rPr>
              <a:t>二、项目的内容和思路</a:t>
            </a:r>
          </a:p>
          <a:p>
            <a:pPr marL="457200" indent="-457200" algn="l" eaLnBrk="0" hangingPunct="0">
              <a:lnSpc>
                <a:spcPct val="190000"/>
              </a:lnSpc>
              <a:spcBef>
                <a:spcPct val="20000"/>
              </a:spcBef>
              <a:buFont typeface="Wingdings" pitchFamily="2" charset="2"/>
              <a:buNone/>
            </a:pPr>
            <a:r>
              <a:rPr lang="zh-CN" altLang="en-US" sz="1800" b="1" dirty="0">
                <a:latin typeface="Arial" pitchFamily="34" charset="0"/>
              </a:rPr>
              <a:t>三、项目工作步骤和工作成果</a:t>
            </a:r>
            <a:endParaRPr lang="zh-CN" altLang="en-US" sz="1800" b="1" dirty="0">
              <a:latin typeface="方正舒体幼圆新宋体宋体隶书楷体_GB2312华文中宋华文行楷华"/>
            </a:endParaRPr>
          </a:p>
          <a:p>
            <a:pPr marL="457200" indent="-457200" algn="l" eaLnBrk="0" hangingPunct="0">
              <a:lnSpc>
                <a:spcPct val="190000"/>
              </a:lnSpc>
              <a:spcBef>
                <a:spcPct val="20000"/>
              </a:spcBef>
              <a:buFont typeface="Wingdings" pitchFamily="2" charset="2"/>
              <a:buNone/>
            </a:pPr>
            <a:r>
              <a:rPr lang="zh-CN" altLang="en-US" sz="1800" b="1" dirty="0">
                <a:latin typeface="方正舒体幼圆新宋体宋体隶书楷体_GB2312华文中宋华文行楷华"/>
              </a:rPr>
              <a:t>四、项目安排及运作方式</a:t>
            </a:r>
          </a:p>
          <a:p>
            <a:pPr marL="457200" indent="-457200" algn="l" eaLnBrk="0" hangingPunct="0">
              <a:lnSpc>
                <a:spcPct val="190000"/>
              </a:lnSpc>
              <a:spcBef>
                <a:spcPct val="20000"/>
              </a:spcBef>
              <a:buFont typeface="Wingdings" pitchFamily="2" charset="2"/>
              <a:buNone/>
            </a:pPr>
            <a:endParaRPr lang="en-US" altLang="zh-CN" sz="1800" b="1" dirty="0">
              <a:latin typeface="方正舒体幼圆新宋体宋体隶书楷体_GB2312华文中宋华文行楷华"/>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4"/>
          <p:cNvSpPr>
            <a:spLocks noGrp="1" noChangeArrowheads="1"/>
          </p:cNvSpPr>
          <p:nvPr>
            <p:ph type="title"/>
          </p:nvPr>
        </p:nvSpPr>
        <p:spPr>
          <a:xfrm>
            <a:off x="825500" y="457200"/>
            <a:ext cx="8420100" cy="762000"/>
          </a:xfrm>
          <a:noFill/>
        </p:spPr>
        <p:txBody>
          <a:bodyPr/>
          <a:lstStyle/>
          <a:p>
            <a:pPr eaLnBrk="1" hangingPunct="1"/>
            <a:r>
              <a:rPr lang="zh-CN" altLang="en-US" smtClean="0">
                <a:latin typeface="方正舒体幼圆新宋体宋体隶书楷体_GB2312华文中宋华文行楷华"/>
              </a:rPr>
              <a:t>项目时间安排及阶段性成果</a:t>
            </a:r>
            <a:r>
              <a:rPr lang="zh-CN" altLang="en-US" sz="1400" b="0" smtClean="0">
                <a:latin typeface="方正舒体幼圆新宋体宋体隶书楷体_GB2312华文中宋华文行楷华"/>
                <a:ea typeface="黑体" pitchFamily="49" charset="-122"/>
              </a:rPr>
              <a:t> </a:t>
            </a:r>
          </a:p>
        </p:txBody>
      </p:sp>
      <p:sp>
        <p:nvSpPr>
          <p:cNvPr id="41987" name="Text Box 5"/>
          <p:cNvSpPr txBox="1">
            <a:spLocks noChangeArrowheads="1"/>
          </p:cNvSpPr>
          <p:nvPr/>
        </p:nvSpPr>
        <p:spPr bwMode="auto">
          <a:xfrm>
            <a:off x="522288" y="1052513"/>
            <a:ext cx="9245600" cy="304800"/>
          </a:xfrm>
          <a:prstGeom prst="rect">
            <a:avLst/>
          </a:prstGeom>
          <a:noFill/>
          <a:ln w="9525">
            <a:noFill/>
            <a:miter lim="800000"/>
            <a:headEnd/>
            <a:tailEnd/>
          </a:ln>
        </p:spPr>
        <p:txBody>
          <a:bodyPr>
            <a:spAutoFit/>
          </a:bodyPr>
          <a:lstStyle/>
          <a:p>
            <a:pPr algn="l">
              <a:spcBef>
                <a:spcPct val="50000"/>
              </a:spcBef>
            </a:pPr>
            <a:r>
              <a:rPr lang="en-US" altLang="zh-CN" sz="1400" b="1">
                <a:latin typeface="仿宋_GB2312" pitchFamily="49" charset="-122"/>
              </a:rPr>
              <a:t> </a:t>
            </a:r>
            <a:r>
              <a:rPr lang="zh-CN" altLang="en-US" sz="1400" b="1">
                <a:latin typeface="仿宋_GB2312" pitchFamily="49" charset="-122"/>
              </a:rPr>
              <a:t>周         </a:t>
            </a:r>
            <a:r>
              <a:rPr lang="en-US" altLang="zh-CN" sz="1400" b="1">
                <a:latin typeface="仿宋_GB2312" pitchFamily="49" charset="-122"/>
              </a:rPr>
              <a:t>1           2           3            4            5            6           7          8  </a:t>
            </a:r>
          </a:p>
        </p:txBody>
      </p:sp>
      <p:sp>
        <p:nvSpPr>
          <p:cNvPr id="41988" name="Text Box 6"/>
          <p:cNvSpPr txBox="1">
            <a:spLocks noChangeArrowheads="1"/>
          </p:cNvSpPr>
          <p:nvPr/>
        </p:nvSpPr>
        <p:spPr bwMode="auto">
          <a:xfrm>
            <a:off x="247650" y="1465263"/>
            <a:ext cx="412750" cy="739775"/>
          </a:xfrm>
          <a:prstGeom prst="rect">
            <a:avLst/>
          </a:prstGeom>
          <a:noFill/>
          <a:ln w="9525">
            <a:solidFill>
              <a:schemeClr val="tx1"/>
            </a:solidFill>
            <a:miter lim="800000"/>
            <a:headEnd/>
            <a:tailEnd/>
          </a:ln>
        </p:spPr>
        <p:txBody>
          <a:bodyPr>
            <a:spAutoFit/>
          </a:bodyPr>
          <a:lstStyle/>
          <a:p>
            <a:pPr algn="l">
              <a:spcBef>
                <a:spcPct val="50000"/>
              </a:spcBef>
            </a:pPr>
            <a:r>
              <a:rPr lang="zh-CN" altLang="en-US" sz="1400" b="1">
                <a:latin typeface="仿宋_GB2312" pitchFamily="49" charset="-122"/>
              </a:rPr>
              <a:t>阶段 一</a:t>
            </a:r>
          </a:p>
        </p:txBody>
      </p:sp>
      <p:sp>
        <p:nvSpPr>
          <p:cNvPr id="41989" name="Text Box 7"/>
          <p:cNvSpPr txBox="1">
            <a:spLocks noChangeArrowheads="1"/>
          </p:cNvSpPr>
          <p:nvPr/>
        </p:nvSpPr>
        <p:spPr bwMode="auto">
          <a:xfrm>
            <a:off x="247650" y="3552825"/>
            <a:ext cx="412750" cy="739775"/>
          </a:xfrm>
          <a:prstGeom prst="rect">
            <a:avLst/>
          </a:prstGeom>
          <a:noFill/>
          <a:ln w="9525">
            <a:solidFill>
              <a:schemeClr val="tx1"/>
            </a:solidFill>
            <a:miter lim="800000"/>
            <a:headEnd/>
            <a:tailEnd/>
          </a:ln>
        </p:spPr>
        <p:txBody>
          <a:bodyPr>
            <a:spAutoFit/>
          </a:bodyPr>
          <a:lstStyle/>
          <a:p>
            <a:pPr algn="l">
              <a:spcBef>
                <a:spcPct val="50000"/>
              </a:spcBef>
            </a:pPr>
            <a:r>
              <a:rPr lang="zh-CN" altLang="en-US" sz="1400" b="1">
                <a:latin typeface="仿宋_GB2312" pitchFamily="49" charset="-122"/>
              </a:rPr>
              <a:t>阶段三</a:t>
            </a:r>
          </a:p>
        </p:txBody>
      </p:sp>
      <p:sp>
        <p:nvSpPr>
          <p:cNvPr id="41990" name="Text Box 8"/>
          <p:cNvSpPr txBox="1">
            <a:spLocks noChangeArrowheads="1"/>
          </p:cNvSpPr>
          <p:nvPr/>
        </p:nvSpPr>
        <p:spPr bwMode="auto">
          <a:xfrm>
            <a:off x="577850" y="6248400"/>
            <a:ext cx="6686550" cy="274638"/>
          </a:xfrm>
          <a:prstGeom prst="rect">
            <a:avLst/>
          </a:prstGeom>
          <a:noFill/>
          <a:ln w="9525">
            <a:noFill/>
            <a:miter lim="800000"/>
            <a:headEnd/>
            <a:tailEnd/>
          </a:ln>
        </p:spPr>
        <p:txBody>
          <a:bodyPr>
            <a:spAutoFit/>
          </a:bodyPr>
          <a:lstStyle/>
          <a:p>
            <a:pPr algn="l" eaLnBrk="0" hangingPunct="0">
              <a:spcBef>
                <a:spcPct val="50000"/>
              </a:spcBef>
            </a:pPr>
            <a:r>
              <a:rPr lang="zh-CN" altLang="en-US" sz="1200" b="1">
                <a:latin typeface="仿宋_GB2312" pitchFamily="49" charset="-122"/>
              </a:rPr>
              <a:t>注：项目正式启动后，经双方协商后，不排除对每阶段的内容进行顺序调整</a:t>
            </a:r>
          </a:p>
        </p:txBody>
      </p:sp>
      <p:sp>
        <p:nvSpPr>
          <p:cNvPr id="41991" name="Text Box 9"/>
          <p:cNvSpPr txBox="1">
            <a:spLocks noChangeArrowheads="1"/>
          </p:cNvSpPr>
          <p:nvPr/>
        </p:nvSpPr>
        <p:spPr bwMode="auto">
          <a:xfrm>
            <a:off x="3289300" y="2116138"/>
            <a:ext cx="3032125" cy="304800"/>
          </a:xfrm>
          <a:prstGeom prst="rect">
            <a:avLst/>
          </a:prstGeom>
          <a:noFill/>
          <a:ln w="9525">
            <a:noFill/>
            <a:miter lim="800000"/>
            <a:headEnd/>
            <a:tailEnd/>
          </a:ln>
        </p:spPr>
        <p:txBody>
          <a:bodyPr>
            <a:spAutoFit/>
          </a:bodyPr>
          <a:lstStyle/>
          <a:p>
            <a:pPr algn="l">
              <a:spcBef>
                <a:spcPct val="50000"/>
              </a:spcBef>
            </a:pPr>
            <a:r>
              <a:rPr lang="zh-CN" altLang="en-US" sz="1400">
                <a:latin typeface="仿宋_GB2312" pitchFamily="49" charset="-122"/>
              </a:rPr>
              <a:t>公司总体战略及业务战略明晰</a:t>
            </a:r>
          </a:p>
        </p:txBody>
      </p:sp>
      <p:sp>
        <p:nvSpPr>
          <p:cNvPr id="41992" name="Line 10"/>
          <p:cNvSpPr>
            <a:spLocks noChangeShapeType="1"/>
          </p:cNvSpPr>
          <p:nvPr/>
        </p:nvSpPr>
        <p:spPr bwMode="auto">
          <a:xfrm flipV="1">
            <a:off x="782638" y="3068638"/>
            <a:ext cx="8682037" cy="0"/>
          </a:xfrm>
          <a:prstGeom prst="line">
            <a:avLst/>
          </a:prstGeom>
          <a:noFill/>
          <a:ln w="9525">
            <a:solidFill>
              <a:schemeClr val="tx1"/>
            </a:solidFill>
            <a:prstDash val="lgDashDot"/>
            <a:round/>
            <a:headEnd/>
            <a:tailEnd/>
          </a:ln>
        </p:spPr>
        <p:txBody>
          <a:bodyPr/>
          <a:lstStyle/>
          <a:p>
            <a:endParaRPr lang="zh-CN" altLang="en-US"/>
          </a:p>
        </p:txBody>
      </p:sp>
      <p:sp>
        <p:nvSpPr>
          <p:cNvPr id="41993" name="Line 11"/>
          <p:cNvSpPr>
            <a:spLocks noChangeShapeType="1"/>
          </p:cNvSpPr>
          <p:nvPr/>
        </p:nvSpPr>
        <p:spPr bwMode="auto">
          <a:xfrm>
            <a:off x="782638" y="5805488"/>
            <a:ext cx="8682037" cy="0"/>
          </a:xfrm>
          <a:prstGeom prst="line">
            <a:avLst/>
          </a:prstGeom>
          <a:noFill/>
          <a:ln w="9525">
            <a:solidFill>
              <a:schemeClr val="tx1"/>
            </a:solidFill>
            <a:prstDash val="lgDashDot"/>
            <a:round/>
            <a:headEnd/>
            <a:tailEnd/>
          </a:ln>
        </p:spPr>
        <p:txBody>
          <a:bodyPr/>
          <a:lstStyle/>
          <a:p>
            <a:endParaRPr lang="zh-CN" altLang="en-US"/>
          </a:p>
        </p:txBody>
      </p:sp>
      <p:sp>
        <p:nvSpPr>
          <p:cNvPr id="41994" name="Line 12"/>
          <p:cNvSpPr>
            <a:spLocks noChangeShapeType="1"/>
          </p:cNvSpPr>
          <p:nvPr/>
        </p:nvSpPr>
        <p:spPr bwMode="auto">
          <a:xfrm>
            <a:off x="6248400" y="1509713"/>
            <a:ext cx="0" cy="4224337"/>
          </a:xfrm>
          <a:prstGeom prst="line">
            <a:avLst/>
          </a:prstGeom>
          <a:noFill/>
          <a:ln w="9525">
            <a:solidFill>
              <a:schemeClr val="tx1"/>
            </a:solidFill>
            <a:prstDash val="sysDot"/>
            <a:round/>
            <a:headEnd/>
            <a:tailEnd/>
          </a:ln>
        </p:spPr>
        <p:txBody>
          <a:bodyPr/>
          <a:lstStyle/>
          <a:p>
            <a:endParaRPr lang="zh-CN" altLang="en-US"/>
          </a:p>
        </p:txBody>
      </p:sp>
      <p:sp>
        <p:nvSpPr>
          <p:cNvPr id="28686" name="Rectangle 14"/>
          <p:cNvSpPr>
            <a:spLocks noChangeArrowheads="1"/>
          </p:cNvSpPr>
          <p:nvPr/>
        </p:nvSpPr>
        <p:spPr bwMode="auto">
          <a:xfrm>
            <a:off x="7472363" y="5876925"/>
            <a:ext cx="2376487" cy="304800"/>
          </a:xfrm>
          <a:prstGeom prst="rect">
            <a:avLst/>
          </a:prstGeom>
          <a:noFill/>
          <a:ln w="9525">
            <a:noFill/>
            <a:miter lim="800000"/>
            <a:headEnd/>
            <a:tailEnd/>
          </a:ln>
          <a:effectLst/>
        </p:spPr>
        <p:txBody>
          <a:bodyPr>
            <a:spAutoFit/>
          </a:bodyPr>
          <a:lstStyle/>
          <a:p>
            <a:pPr>
              <a:defRPr/>
            </a:pPr>
            <a:r>
              <a:rPr lang="en-US" altLang="zh-CN" sz="1400" b="1">
                <a:solidFill>
                  <a:srgbClr val="FF0000"/>
                </a:solidFill>
                <a:effectLst>
                  <a:outerShdw blurRad="38100" dist="38100" dir="2700000" algn="tl">
                    <a:srgbClr val="C0C0C0"/>
                  </a:outerShdw>
                </a:effectLst>
                <a:latin typeface="仿宋_GB2312" pitchFamily="49" charset="-122"/>
                <a:sym typeface="Wingdings" pitchFamily="2" charset="2"/>
              </a:rPr>
              <a:t> </a:t>
            </a:r>
            <a:r>
              <a:rPr lang="zh-CN" altLang="en-US" sz="1400" b="1">
                <a:solidFill>
                  <a:srgbClr val="FF0000"/>
                </a:solidFill>
                <a:effectLst>
                  <a:outerShdw blurRad="38100" dist="38100" dir="2700000" algn="tl">
                    <a:srgbClr val="C0C0C0"/>
                  </a:outerShdw>
                </a:effectLst>
                <a:latin typeface="仿宋_GB2312" pitchFamily="49" charset="-122"/>
                <a:sym typeface="Wingdings" pitchFamily="2" charset="2"/>
              </a:rPr>
              <a:t>第二次汇报</a:t>
            </a:r>
            <a:r>
              <a:rPr lang="zh-CN" altLang="en-US" sz="1400" b="1">
                <a:solidFill>
                  <a:srgbClr val="CC0000"/>
                </a:solidFill>
                <a:latin typeface="仿宋_GB2312" pitchFamily="49" charset="-122"/>
              </a:rPr>
              <a:t>： </a:t>
            </a:r>
            <a:endParaRPr lang="zh-CN" altLang="en-US" sz="1400">
              <a:latin typeface="仿宋_GB2312" pitchFamily="49" charset="-122"/>
            </a:endParaRPr>
          </a:p>
        </p:txBody>
      </p:sp>
      <p:sp>
        <p:nvSpPr>
          <p:cNvPr id="41996" name="Line 15"/>
          <p:cNvSpPr>
            <a:spLocks noChangeShapeType="1"/>
          </p:cNvSpPr>
          <p:nvPr/>
        </p:nvSpPr>
        <p:spPr bwMode="auto">
          <a:xfrm>
            <a:off x="2865438" y="1579563"/>
            <a:ext cx="0" cy="4225925"/>
          </a:xfrm>
          <a:prstGeom prst="line">
            <a:avLst/>
          </a:prstGeom>
          <a:noFill/>
          <a:ln w="9525">
            <a:solidFill>
              <a:schemeClr val="tx1"/>
            </a:solidFill>
            <a:prstDash val="sysDot"/>
            <a:round/>
            <a:headEnd/>
            <a:tailEnd/>
          </a:ln>
        </p:spPr>
        <p:txBody>
          <a:bodyPr/>
          <a:lstStyle/>
          <a:p>
            <a:endParaRPr lang="zh-CN" altLang="en-US"/>
          </a:p>
        </p:txBody>
      </p:sp>
      <p:sp>
        <p:nvSpPr>
          <p:cNvPr id="41997" name="Line 16"/>
          <p:cNvSpPr>
            <a:spLocks noChangeShapeType="1"/>
          </p:cNvSpPr>
          <p:nvPr/>
        </p:nvSpPr>
        <p:spPr bwMode="auto">
          <a:xfrm>
            <a:off x="5097463" y="1508125"/>
            <a:ext cx="0" cy="4225925"/>
          </a:xfrm>
          <a:prstGeom prst="line">
            <a:avLst/>
          </a:prstGeom>
          <a:noFill/>
          <a:ln w="9525">
            <a:solidFill>
              <a:schemeClr val="tx1"/>
            </a:solidFill>
            <a:prstDash val="sysDot"/>
            <a:round/>
            <a:headEnd/>
            <a:tailEnd/>
          </a:ln>
        </p:spPr>
        <p:txBody>
          <a:bodyPr/>
          <a:lstStyle/>
          <a:p>
            <a:endParaRPr lang="zh-CN" altLang="en-US"/>
          </a:p>
        </p:txBody>
      </p:sp>
      <p:sp>
        <p:nvSpPr>
          <p:cNvPr id="41998" name="Line 17"/>
          <p:cNvSpPr>
            <a:spLocks noChangeShapeType="1"/>
          </p:cNvSpPr>
          <p:nvPr/>
        </p:nvSpPr>
        <p:spPr bwMode="auto">
          <a:xfrm flipH="1">
            <a:off x="1746250" y="1508125"/>
            <a:ext cx="9525" cy="4225925"/>
          </a:xfrm>
          <a:prstGeom prst="line">
            <a:avLst/>
          </a:prstGeom>
          <a:noFill/>
          <a:ln w="9525">
            <a:solidFill>
              <a:schemeClr val="tx1"/>
            </a:solidFill>
            <a:prstDash val="sysDot"/>
            <a:round/>
            <a:headEnd/>
            <a:tailEnd/>
          </a:ln>
        </p:spPr>
        <p:txBody>
          <a:bodyPr/>
          <a:lstStyle/>
          <a:p>
            <a:endParaRPr lang="zh-CN" altLang="en-US"/>
          </a:p>
        </p:txBody>
      </p:sp>
      <p:sp>
        <p:nvSpPr>
          <p:cNvPr id="41999" name="Line 18"/>
          <p:cNvSpPr>
            <a:spLocks noChangeShapeType="1"/>
          </p:cNvSpPr>
          <p:nvPr/>
        </p:nvSpPr>
        <p:spPr bwMode="auto">
          <a:xfrm>
            <a:off x="774700" y="1508125"/>
            <a:ext cx="0" cy="4225925"/>
          </a:xfrm>
          <a:prstGeom prst="line">
            <a:avLst/>
          </a:prstGeom>
          <a:noFill/>
          <a:ln w="9525">
            <a:solidFill>
              <a:schemeClr val="tx1"/>
            </a:solidFill>
            <a:prstDash val="sysDot"/>
            <a:round/>
            <a:headEnd/>
            <a:tailEnd/>
          </a:ln>
        </p:spPr>
        <p:txBody>
          <a:bodyPr/>
          <a:lstStyle/>
          <a:p>
            <a:endParaRPr lang="zh-CN" altLang="en-US"/>
          </a:p>
        </p:txBody>
      </p:sp>
      <p:sp>
        <p:nvSpPr>
          <p:cNvPr id="42000" name="Line 19"/>
          <p:cNvSpPr>
            <a:spLocks noChangeShapeType="1"/>
          </p:cNvSpPr>
          <p:nvPr/>
        </p:nvSpPr>
        <p:spPr bwMode="auto">
          <a:xfrm>
            <a:off x="776288" y="1585913"/>
            <a:ext cx="260350" cy="1587"/>
          </a:xfrm>
          <a:prstGeom prst="line">
            <a:avLst/>
          </a:prstGeom>
          <a:noFill/>
          <a:ln w="76200">
            <a:solidFill>
              <a:srgbClr val="003399"/>
            </a:solidFill>
            <a:round/>
            <a:headEnd/>
            <a:tailEnd/>
          </a:ln>
        </p:spPr>
        <p:txBody>
          <a:bodyPr/>
          <a:lstStyle/>
          <a:p>
            <a:endParaRPr lang="zh-CN" altLang="en-US"/>
          </a:p>
        </p:txBody>
      </p:sp>
      <p:sp>
        <p:nvSpPr>
          <p:cNvPr id="42001" name="Line 20"/>
          <p:cNvSpPr>
            <a:spLocks noChangeShapeType="1"/>
          </p:cNvSpPr>
          <p:nvPr/>
        </p:nvSpPr>
        <p:spPr bwMode="auto">
          <a:xfrm flipV="1">
            <a:off x="1065213" y="1916113"/>
            <a:ext cx="1223962" cy="0"/>
          </a:xfrm>
          <a:prstGeom prst="line">
            <a:avLst/>
          </a:prstGeom>
          <a:noFill/>
          <a:ln w="76200">
            <a:solidFill>
              <a:srgbClr val="003399"/>
            </a:solidFill>
            <a:round/>
            <a:headEnd/>
            <a:tailEnd/>
          </a:ln>
        </p:spPr>
        <p:txBody>
          <a:bodyPr/>
          <a:lstStyle/>
          <a:p>
            <a:endParaRPr lang="zh-CN" altLang="en-US"/>
          </a:p>
        </p:txBody>
      </p:sp>
      <p:sp>
        <p:nvSpPr>
          <p:cNvPr id="42002" name="Line 21"/>
          <p:cNvSpPr>
            <a:spLocks noChangeShapeType="1"/>
          </p:cNvSpPr>
          <p:nvPr/>
        </p:nvSpPr>
        <p:spPr bwMode="auto">
          <a:xfrm>
            <a:off x="2289175" y="2276475"/>
            <a:ext cx="1079500" cy="0"/>
          </a:xfrm>
          <a:prstGeom prst="line">
            <a:avLst/>
          </a:prstGeom>
          <a:noFill/>
          <a:ln w="76200">
            <a:solidFill>
              <a:srgbClr val="003399"/>
            </a:solidFill>
            <a:round/>
            <a:headEnd/>
            <a:tailEnd/>
          </a:ln>
        </p:spPr>
        <p:txBody>
          <a:bodyPr/>
          <a:lstStyle/>
          <a:p>
            <a:endParaRPr lang="zh-CN" altLang="en-US"/>
          </a:p>
        </p:txBody>
      </p:sp>
      <p:sp>
        <p:nvSpPr>
          <p:cNvPr id="42003" name="Line 22"/>
          <p:cNvSpPr>
            <a:spLocks noChangeShapeType="1"/>
          </p:cNvSpPr>
          <p:nvPr/>
        </p:nvSpPr>
        <p:spPr bwMode="auto">
          <a:xfrm>
            <a:off x="3440113" y="2781300"/>
            <a:ext cx="1081087" cy="0"/>
          </a:xfrm>
          <a:prstGeom prst="line">
            <a:avLst/>
          </a:prstGeom>
          <a:noFill/>
          <a:ln w="76200">
            <a:solidFill>
              <a:srgbClr val="003399"/>
            </a:solidFill>
            <a:round/>
            <a:headEnd/>
            <a:tailEnd/>
          </a:ln>
        </p:spPr>
        <p:txBody>
          <a:bodyPr/>
          <a:lstStyle/>
          <a:p>
            <a:endParaRPr lang="zh-CN" altLang="en-US"/>
          </a:p>
        </p:txBody>
      </p:sp>
      <p:sp>
        <p:nvSpPr>
          <p:cNvPr id="42004" name="Line 24"/>
          <p:cNvSpPr>
            <a:spLocks noChangeShapeType="1"/>
          </p:cNvSpPr>
          <p:nvPr/>
        </p:nvSpPr>
        <p:spPr bwMode="auto">
          <a:xfrm flipV="1">
            <a:off x="6824663" y="4852988"/>
            <a:ext cx="1008062" cy="0"/>
          </a:xfrm>
          <a:prstGeom prst="line">
            <a:avLst/>
          </a:prstGeom>
          <a:noFill/>
          <a:ln w="76200">
            <a:solidFill>
              <a:srgbClr val="003399"/>
            </a:solidFill>
            <a:round/>
            <a:headEnd/>
            <a:tailEnd/>
          </a:ln>
        </p:spPr>
        <p:txBody>
          <a:bodyPr/>
          <a:lstStyle/>
          <a:p>
            <a:endParaRPr lang="zh-CN" altLang="en-US"/>
          </a:p>
        </p:txBody>
      </p:sp>
      <p:sp>
        <p:nvSpPr>
          <p:cNvPr id="42005" name="Text Box 25"/>
          <p:cNvSpPr txBox="1">
            <a:spLocks noChangeArrowheads="1"/>
          </p:cNvSpPr>
          <p:nvPr/>
        </p:nvSpPr>
        <p:spPr bwMode="auto">
          <a:xfrm>
            <a:off x="992188" y="1433513"/>
            <a:ext cx="1081087" cy="304800"/>
          </a:xfrm>
          <a:prstGeom prst="rect">
            <a:avLst/>
          </a:prstGeom>
          <a:noFill/>
          <a:ln w="9525">
            <a:noFill/>
            <a:miter lim="800000"/>
            <a:headEnd/>
            <a:tailEnd/>
          </a:ln>
        </p:spPr>
        <p:txBody>
          <a:bodyPr>
            <a:spAutoFit/>
          </a:bodyPr>
          <a:lstStyle/>
          <a:p>
            <a:pPr algn="l">
              <a:spcBef>
                <a:spcPct val="50000"/>
              </a:spcBef>
            </a:pPr>
            <a:r>
              <a:rPr lang="zh-CN" altLang="en-US" sz="1400">
                <a:latin typeface="仿宋_GB2312" pitchFamily="49" charset="-122"/>
              </a:rPr>
              <a:t>项目启动</a:t>
            </a:r>
          </a:p>
        </p:txBody>
      </p:sp>
      <p:sp>
        <p:nvSpPr>
          <p:cNvPr id="42006" name="Text Box 26"/>
          <p:cNvSpPr txBox="1">
            <a:spLocks noChangeArrowheads="1"/>
          </p:cNvSpPr>
          <p:nvPr/>
        </p:nvSpPr>
        <p:spPr bwMode="auto">
          <a:xfrm>
            <a:off x="2330450" y="1755775"/>
            <a:ext cx="1109663" cy="304800"/>
          </a:xfrm>
          <a:prstGeom prst="rect">
            <a:avLst/>
          </a:prstGeom>
          <a:noFill/>
          <a:ln w="9525">
            <a:noFill/>
            <a:miter lim="800000"/>
            <a:headEnd/>
            <a:tailEnd/>
          </a:ln>
        </p:spPr>
        <p:txBody>
          <a:bodyPr>
            <a:spAutoFit/>
          </a:bodyPr>
          <a:lstStyle/>
          <a:p>
            <a:pPr algn="l">
              <a:spcBef>
                <a:spcPct val="50000"/>
              </a:spcBef>
            </a:pPr>
            <a:r>
              <a:rPr lang="zh-CN" altLang="en-US" sz="1400">
                <a:latin typeface="仿宋_GB2312" pitchFamily="49" charset="-122"/>
              </a:rPr>
              <a:t>内部访谈</a:t>
            </a:r>
          </a:p>
        </p:txBody>
      </p:sp>
      <p:sp>
        <p:nvSpPr>
          <p:cNvPr id="42007" name="Text Box 27"/>
          <p:cNvSpPr txBox="1">
            <a:spLocks noChangeArrowheads="1"/>
          </p:cNvSpPr>
          <p:nvPr/>
        </p:nvSpPr>
        <p:spPr bwMode="auto">
          <a:xfrm>
            <a:off x="4448175" y="2619375"/>
            <a:ext cx="2676525" cy="304800"/>
          </a:xfrm>
          <a:prstGeom prst="rect">
            <a:avLst/>
          </a:prstGeom>
          <a:noFill/>
          <a:ln w="9525">
            <a:noFill/>
            <a:miter lim="800000"/>
            <a:headEnd/>
            <a:tailEnd/>
          </a:ln>
        </p:spPr>
        <p:txBody>
          <a:bodyPr>
            <a:spAutoFit/>
          </a:bodyPr>
          <a:lstStyle/>
          <a:p>
            <a:pPr algn="l">
              <a:spcBef>
                <a:spcPct val="50000"/>
              </a:spcBef>
            </a:pPr>
            <a:r>
              <a:rPr lang="zh-CN" altLang="en-US" sz="1400">
                <a:latin typeface="仿宋_GB2312" pitchFamily="49" charset="-122"/>
              </a:rPr>
              <a:t>股权结构方案及预留股份处理</a:t>
            </a:r>
          </a:p>
        </p:txBody>
      </p:sp>
      <p:sp>
        <p:nvSpPr>
          <p:cNvPr id="42008" name="Text Box 28"/>
          <p:cNvSpPr txBox="1">
            <a:spLocks noChangeArrowheads="1"/>
          </p:cNvSpPr>
          <p:nvPr/>
        </p:nvSpPr>
        <p:spPr bwMode="auto">
          <a:xfrm>
            <a:off x="6608763" y="4076700"/>
            <a:ext cx="2592387" cy="304800"/>
          </a:xfrm>
          <a:prstGeom prst="rect">
            <a:avLst/>
          </a:prstGeom>
          <a:noFill/>
          <a:ln w="9525">
            <a:noFill/>
            <a:miter lim="800000"/>
            <a:headEnd/>
            <a:tailEnd/>
          </a:ln>
        </p:spPr>
        <p:txBody>
          <a:bodyPr>
            <a:spAutoFit/>
          </a:bodyPr>
          <a:lstStyle/>
          <a:p>
            <a:pPr eaLnBrk="0" hangingPunct="0"/>
            <a:r>
              <a:rPr lang="zh-CN" altLang="en-US" sz="1400">
                <a:latin typeface="仿宋_GB2312" pitchFamily="49" charset="-122"/>
              </a:rPr>
              <a:t>员工股份的认购及股份处理</a:t>
            </a:r>
          </a:p>
        </p:txBody>
      </p:sp>
      <p:sp>
        <p:nvSpPr>
          <p:cNvPr id="42009" name="Text Box 30"/>
          <p:cNvSpPr txBox="1">
            <a:spLocks noChangeArrowheads="1"/>
          </p:cNvSpPr>
          <p:nvPr/>
        </p:nvSpPr>
        <p:spPr bwMode="auto">
          <a:xfrm>
            <a:off x="6176963" y="3629025"/>
            <a:ext cx="2592387" cy="304800"/>
          </a:xfrm>
          <a:prstGeom prst="rect">
            <a:avLst/>
          </a:prstGeom>
          <a:noFill/>
          <a:ln w="9525">
            <a:noFill/>
            <a:miter lim="800000"/>
            <a:headEnd/>
            <a:tailEnd/>
          </a:ln>
        </p:spPr>
        <p:txBody>
          <a:bodyPr>
            <a:spAutoFit/>
          </a:bodyPr>
          <a:lstStyle/>
          <a:p>
            <a:pPr eaLnBrk="0" hangingPunct="0"/>
            <a:r>
              <a:rPr lang="zh-CN" altLang="en-US" sz="1400">
                <a:latin typeface="仿宋_GB2312" pitchFamily="49" charset="-122"/>
              </a:rPr>
              <a:t>持股人员范围确定及层级划分</a:t>
            </a:r>
          </a:p>
        </p:txBody>
      </p:sp>
      <p:sp>
        <p:nvSpPr>
          <p:cNvPr id="42010" name="Line 31"/>
          <p:cNvSpPr>
            <a:spLocks noChangeShapeType="1"/>
          </p:cNvSpPr>
          <p:nvPr/>
        </p:nvSpPr>
        <p:spPr bwMode="auto">
          <a:xfrm flipV="1">
            <a:off x="6248400" y="4221163"/>
            <a:ext cx="503238" cy="0"/>
          </a:xfrm>
          <a:prstGeom prst="line">
            <a:avLst/>
          </a:prstGeom>
          <a:noFill/>
          <a:ln w="76200">
            <a:solidFill>
              <a:srgbClr val="003399"/>
            </a:solidFill>
            <a:round/>
            <a:headEnd/>
            <a:tailEnd/>
          </a:ln>
        </p:spPr>
        <p:txBody>
          <a:bodyPr/>
          <a:lstStyle/>
          <a:p>
            <a:endParaRPr lang="zh-CN" altLang="en-US"/>
          </a:p>
        </p:txBody>
      </p:sp>
      <p:sp>
        <p:nvSpPr>
          <p:cNvPr id="42011" name="Line 32"/>
          <p:cNvSpPr>
            <a:spLocks noChangeShapeType="1"/>
          </p:cNvSpPr>
          <p:nvPr/>
        </p:nvSpPr>
        <p:spPr bwMode="auto">
          <a:xfrm>
            <a:off x="9437688" y="1509713"/>
            <a:ext cx="0" cy="4224337"/>
          </a:xfrm>
          <a:prstGeom prst="line">
            <a:avLst/>
          </a:prstGeom>
          <a:noFill/>
          <a:ln w="9525">
            <a:solidFill>
              <a:schemeClr val="tx1"/>
            </a:solidFill>
            <a:prstDash val="sysDot"/>
            <a:round/>
            <a:headEnd/>
            <a:tailEnd/>
          </a:ln>
        </p:spPr>
        <p:txBody>
          <a:bodyPr/>
          <a:lstStyle/>
          <a:p>
            <a:endParaRPr lang="zh-CN" altLang="en-US"/>
          </a:p>
        </p:txBody>
      </p:sp>
      <p:sp>
        <p:nvSpPr>
          <p:cNvPr id="42012" name="Line 33"/>
          <p:cNvSpPr>
            <a:spLocks noChangeShapeType="1"/>
          </p:cNvSpPr>
          <p:nvPr/>
        </p:nvSpPr>
        <p:spPr bwMode="auto">
          <a:xfrm>
            <a:off x="8408988" y="1509713"/>
            <a:ext cx="0" cy="4224337"/>
          </a:xfrm>
          <a:prstGeom prst="line">
            <a:avLst/>
          </a:prstGeom>
          <a:noFill/>
          <a:ln w="9525">
            <a:solidFill>
              <a:schemeClr val="tx1"/>
            </a:solidFill>
            <a:prstDash val="sysDot"/>
            <a:round/>
            <a:headEnd/>
            <a:tailEnd/>
          </a:ln>
        </p:spPr>
        <p:txBody>
          <a:bodyPr/>
          <a:lstStyle/>
          <a:p>
            <a:endParaRPr lang="zh-CN" altLang="en-US"/>
          </a:p>
        </p:txBody>
      </p:sp>
      <p:sp>
        <p:nvSpPr>
          <p:cNvPr id="42013" name="Text Box 35"/>
          <p:cNvSpPr txBox="1">
            <a:spLocks noChangeArrowheads="1"/>
          </p:cNvSpPr>
          <p:nvPr/>
        </p:nvSpPr>
        <p:spPr bwMode="auto">
          <a:xfrm>
            <a:off x="5019675" y="4708525"/>
            <a:ext cx="1878013" cy="304800"/>
          </a:xfrm>
          <a:prstGeom prst="rect">
            <a:avLst/>
          </a:prstGeom>
          <a:noFill/>
          <a:ln w="9525">
            <a:noFill/>
            <a:miter lim="800000"/>
            <a:headEnd/>
            <a:tailEnd/>
          </a:ln>
        </p:spPr>
        <p:txBody>
          <a:bodyPr>
            <a:spAutoFit/>
          </a:bodyPr>
          <a:lstStyle/>
          <a:p>
            <a:pPr eaLnBrk="0" hangingPunct="0"/>
            <a:r>
              <a:rPr lang="zh-CN" altLang="en-US" sz="1400">
                <a:latin typeface="仿宋_GB2312" pitchFamily="49" charset="-122"/>
              </a:rPr>
              <a:t>高管层考核指标确定</a:t>
            </a:r>
          </a:p>
        </p:txBody>
      </p:sp>
      <p:sp>
        <p:nvSpPr>
          <p:cNvPr id="42014" name="AutoShape 38"/>
          <p:cNvSpPr>
            <a:spLocks noChangeArrowheads="1"/>
          </p:cNvSpPr>
          <p:nvPr/>
        </p:nvSpPr>
        <p:spPr bwMode="auto">
          <a:xfrm>
            <a:off x="6132513" y="5805488"/>
            <a:ext cx="247650" cy="381000"/>
          </a:xfrm>
          <a:prstGeom prst="triangle">
            <a:avLst>
              <a:gd name="adj" fmla="val 50000"/>
            </a:avLst>
          </a:prstGeom>
          <a:solidFill>
            <a:schemeClr val="folHlink"/>
          </a:solidFill>
          <a:ln w="9525">
            <a:solidFill>
              <a:schemeClr val="tx1"/>
            </a:solidFill>
            <a:miter lim="800000"/>
            <a:headEnd/>
            <a:tailEnd/>
          </a:ln>
        </p:spPr>
        <p:txBody>
          <a:bodyPr wrap="none" anchor="ctr"/>
          <a:lstStyle/>
          <a:p>
            <a:endParaRPr lang="zh-CN" altLang="en-US"/>
          </a:p>
        </p:txBody>
      </p:sp>
      <p:sp>
        <p:nvSpPr>
          <p:cNvPr id="42015" name="AutoShape 39"/>
          <p:cNvSpPr>
            <a:spLocks noChangeArrowheads="1"/>
          </p:cNvSpPr>
          <p:nvPr/>
        </p:nvSpPr>
        <p:spPr bwMode="auto">
          <a:xfrm>
            <a:off x="9313863" y="5803900"/>
            <a:ext cx="247650" cy="381000"/>
          </a:xfrm>
          <a:prstGeom prst="triangle">
            <a:avLst>
              <a:gd name="adj" fmla="val 50000"/>
            </a:avLst>
          </a:prstGeom>
          <a:solidFill>
            <a:schemeClr val="folHlink"/>
          </a:solidFill>
          <a:ln w="9525">
            <a:solidFill>
              <a:schemeClr val="tx1"/>
            </a:solidFill>
            <a:miter lim="800000"/>
            <a:headEnd/>
            <a:tailEnd/>
          </a:ln>
        </p:spPr>
        <p:txBody>
          <a:bodyPr wrap="none" anchor="ctr"/>
          <a:lstStyle/>
          <a:p>
            <a:endParaRPr lang="zh-CN" altLang="en-US"/>
          </a:p>
        </p:txBody>
      </p:sp>
      <p:sp>
        <p:nvSpPr>
          <p:cNvPr id="42016" name="Line 40"/>
          <p:cNvSpPr>
            <a:spLocks noChangeShapeType="1"/>
          </p:cNvSpPr>
          <p:nvPr/>
        </p:nvSpPr>
        <p:spPr bwMode="auto">
          <a:xfrm flipV="1">
            <a:off x="782638" y="2565400"/>
            <a:ext cx="8682037" cy="0"/>
          </a:xfrm>
          <a:prstGeom prst="line">
            <a:avLst/>
          </a:prstGeom>
          <a:noFill/>
          <a:ln w="9525">
            <a:solidFill>
              <a:schemeClr val="tx1"/>
            </a:solidFill>
            <a:prstDash val="lgDashDot"/>
            <a:round/>
            <a:headEnd/>
            <a:tailEnd/>
          </a:ln>
        </p:spPr>
        <p:txBody>
          <a:bodyPr/>
          <a:lstStyle/>
          <a:p>
            <a:endParaRPr lang="zh-CN" altLang="en-US"/>
          </a:p>
        </p:txBody>
      </p:sp>
      <p:sp>
        <p:nvSpPr>
          <p:cNvPr id="42017" name="Text Box 41"/>
          <p:cNvSpPr txBox="1">
            <a:spLocks noChangeArrowheads="1"/>
          </p:cNvSpPr>
          <p:nvPr/>
        </p:nvSpPr>
        <p:spPr bwMode="auto">
          <a:xfrm>
            <a:off x="247650" y="2349500"/>
            <a:ext cx="412750" cy="739775"/>
          </a:xfrm>
          <a:prstGeom prst="rect">
            <a:avLst/>
          </a:prstGeom>
          <a:noFill/>
          <a:ln w="9525">
            <a:solidFill>
              <a:schemeClr val="tx1"/>
            </a:solidFill>
            <a:miter lim="800000"/>
            <a:headEnd/>
            <a:tailEnd/>
          </a:ln>
        </p:spPr>
        <p:txBody>
          <a:bodyPr>
            <a:spAutoFit/>
          </a:bodyPr>
          <a:lstStyle/>
          <a:p>
            <a:pPr algn="l">
              <a:spcBef>
                <a:spcPct val="50000"/>
              </a:spcBef>
            </a:pPr>
            <a:r>
              <a:rPr lang="zh-CN" altLang="en-US" sz="1400" b="1">
                <a:latin typeface="仿宋_GB2312" pitchFamily="49" charset="-122"/>
              </a:rPr>
              <a:t>阶段 二</a:t>
            </a:r>
          </a:p>
        </p:txBody>
      </p:sp>
      <p:sp>
        <p:nvSpPr>
          <p:cNvPr id="42018" name="Line 44"/>
          <p:cNvSpPr>
            <a:spLocks noChangeShapeType="1"/>
          </p:cNvSpPr>
          <p:nvPr/>
        </p:nvSpPr>
        <p:spPr bwMode="auto">
          <a:xfrm>
            <a:off x="5097463" y="3789363"/>
            <a:ext cx="1150937" cy="0"/>
          </a:xfrm>
          <a:prstGeom prst="line">
            <a:avLst/>
          </a:prstGeom>
          <a:noFill/>
          <a:ln w="76200">
            <a:solidFill>
              <a:srgbClr val="003399"/>
            </a:solidFill>
            <a:round/>
            <a:headEnd/>
            <a:tailEnd/>
          </a:ln>
        </p:spPr>
        <p:txBody>
          <a:bodyPr/>
          <a:lstStyle/>
          <a:p>
            <a:endParaRPr lang="zh-CN" altLang="en-US"/>
          </a:p>
        </p:txBody>
      </p:sp>
      <p:sp>
        <p:nvSpPr>
          <p:cNvPr id="42019" name="Line 46"/>
          <p:cNvSpPr>
            <a:spLocks noChangeShapeType="1"/>
          </p:cNvSpPr>
          <p:nvPr/>
        </p:nvSpPr>
        <p:spPr bwMode="auto">
          <a:xfrm flipV="1">
            <a:off x="782638" y="4581525"/>
            <a:ext cx="8682037" cy="0"/>
          </a:xfrm>
          <a:prstGeom prst="line">
            <a:avLst/>
          </a:prstGeom>
          <a:noFill/>
          <a:ln w="9525">
            <a:solidFill>
              <a:schemeClr val="tx1"/>
            </a:solidFill>
            <a:prstDash val="lgDashDot"/>
            <a:round/>
            <a:headEnd/>
            <a:tailEnd/>
          </a:ln>
        </p:spPr>
        <p:txBody>
          <a:bodyPr/>
          <a:lstStyle/>
          <a:p>
            <a:endParaRPr lang="zh-CN" altLang="en-US"/>
          </a:p>
        </p:txBody>
      </p:sp>
      <p:sp>
        <p:nvSpPr>
          <p:cNvPr id="42020" name="Text Box 47"/>
          <p:cNvSpPr txBox="1">
            <a:spLocks noChangeArrowheads="1"/>
          </p:cNvSpPr>
          <p:nvPr/>
        </p:nvSpPr>
        <p:spPr bwMode="auto">
          <a:xfrm>
            <a:off x="6172200" y="5068888"/>
            <a:ext cx="1949450" cy="304800"/>
          </a:xfrm>
          <a:prstGeom prst="rect">
            <a:avLst/>
          </a:prstGeom>
          <a:noFill/>
          <a:ln w="9525">
            <a:noFill/>
            <a:miter lim="800000"/>
            <a:headEnd/>
            <a:tailEnd/>
          </a:ln>
        </p:spPr>
        <p:txBody>
          <a:bodyPr>
            <a:spAutoFit/>
          </a:bodyPr>
          <a:lstStyle/>
          <a:p>
            <a:pPr eaLnBrk="0" hangingPunct="0"/>
            <a:r>
              <a:rPr lang="zh-CN" altLang="en-US" sz="1400">
                <a:latin typeface="仿宋_GB2312" pitchFamily="49" charset="-122"/>
              </a:rPr>
              <a:t>长期激励模式确定</a:t>
            </a:r>
          </a:p>
        </p:txBody>
      </p:sp>
      <p:sp>
        <p:nvSpPr>
          <p:cNvPr id="42021" name="Line 49"/>
          <p:cNvSpPr>
            <a:spLocks noChangeShapeType="1"/>
          </p:cNvSpPr>
          <p:nvPr/>
        </p:nvSpPr>
        <p:spPr bwMode="auto">
          <a:xfrm flipV="1">
            <a:off x="8913813" y="5589588"/>
            <a:ext cx="503237" cy="0"/>
          </a:xfrm>
          <a:prstGeom prst="line">
            <a:avLst/>
          </a:prstGeom>
          <a:noFill/>
          <a:ln w="76200">
            <a:solidFill>
              <a:srgbClr val="003399"/>
            </a:solidFill>
            <a:round/>
            <a:headEnd/>
            <a:tailEnd/>
          </a:ln>
        </p:spPr>
        <p:txBody>
          <a:bodyPr/>
          <a:lstStyle/>
          <a:p>
            <a:endParaRPr lang="zh-CN" altLang="en-US"/>
          </a:p>
        </p:txBody>
      </p:sp>
      <p:sp>
        <p:nvSpPr>
          <p:cNvPr id="42022" name="Text Box 50"/>
          <p:cNvSpPr txBox="1">
            <a:spLocks noChangeArrowheads="1"/>
          </p:cNvSpPr>
          <p:nvPr/>
        </p:nvSpPr>
        <p:spPr bwMode="auto">
          <a:xfrm>
            <a:off x="5600700" y="5445125"/>
            <a:ext cx="2952750" cy="304800"/>
          </a:xfrm>
          <a:prstGeom prst="rect">
            <a:avLst/>
          </a:prstGeom>
          <a:noFill/>
          <a:ln w="9525">
            <a:noFill/>
            <a:miter lim="800000"/>
            <a:headEnd/>
            <a:tailEnd/>
          </a:ln>
        </p:spPr>
        <p:txBody>
          <a:bodyPr>
            <a:spAutoFit/>
          </a:bodyPr>
          <a:lstStyle/>
          <a:p>
            <a:pPr eaLnBrk="0" hangingPunct="0"/>
            <a:r>
              <a:rPr lang="zh-CN" altLang="en-US" sz="1400">
                <a:latin typeface="仿宋_GB2312" pitchFamily="49" charset="-122"/>
              </a:rPr>
              <a:t>奖励股份的授予、行权及股份处理</a:t>
            </a:r>
          </a:p>
        </p:txBody>
      </p:sp>
      <p:sp>
        <p:nvSpPr>
          <p:cNvPr id="42023" name="Line 51"/>
          <p:cNvSpPr>
            <a:spLocks noChangeShapeType="1"/>
          </p:cNvSpPr>
          <p:nvPr/>
        </p:nvSpPr>
        <p:spPr bwMode="auto">
          <a:xfrm>
            <a:off x="7905750" y="5213350"/>
            <a:ext cx="1008063" cy="0"/>
          </a:xfrm>
          <a:prstGeom prst="line">
            <a:avLst/>
          </a:prstGeom>
          <a:noFill/>
          <a:ln w="76200">
            <a:solidFill>
              <a:srgbClr val="003399"/>
            </a:solidFill>
            <a:round/>
            <a:headEnd/>
            <a:tailEnd/>
          </a:ln>
        </p:spPr>
        <p:txBody>
          <a:bodyPr/>
          <a:lstStyle/>
          <a:p>
            <a:endParaRPr lang="zh-CN" altLang="en-US"/>
          </a:p>
        </p:txBody>
      </p:sp>
      <p:sp>
        <p:nvSpPr>
          <p:cNvPr id="42024" name="Text Box 52"/>
          <p:cNvSpPr txBox="1">
            <a:spLocks noChangeArrowheads="1"/>
          </p:cNvSpPr>
          <p:nvPr/>
        </p:nvSpPr>
        <p:spPr bwMode="auto">
          <a:xfrm>
            <a:off x="247650" y="4776788"/>
            <a:ext cx="412750" cy="739775"/>
          </a:xfrm>
          <a:prstGeom prst="rect">
            <a:avLst/>
          </a:prstGeom>
          <a:noFill/>
          <a:ln w="9525">
            <a:solidFill>
              <a:schemeClr val="tx1"/>
            </a:solidFill>
            <a:miter lim="800000"/>
            <a:headEnd/>
            <a:tailEnd/>
          </a:ln>
        </p:spPr>
        <p:txBody>
          <a:bodyPr>
            <a:spAutoFit/>
          </a:bodyPr>
          <a:lstStyle/>
          <a:p>
            <a:pPr algn="l">
              <a:spcBef>
                <a:spcPct val="50000"/>
              </a:spcBef>
            </a:pPr>
            <a:r>
              <a:rPr lang="zh-CN" altLang="en-US" sz="1400" b="1">
                <a:latin typeface="仿宋_GB2312" pitchFamily="49" charset="-122"/>
              </a:rPr>
              <a:t>阶段四</a:t>
            </a:r>
          </a:p>
        </p:txBody>
      </p:sp>
      <p:sp>
        <p:nvSpPr>
          <p:cNvPr id="28726" name="Rectangle 54"/>
          <p:cNvSpPr>
            <a:spLocks noChangeArrowheads="1"/>
          </p:cNvSpPr>
          <p:nvPr/>
        </p:nvSpPr>
        <p:spPr bwMode="auto">
          <a:xfrm>
            <a:off x="4257675" y="5876925"/>
            <a:ext cx="2376488" cy="304800"/>
          </a:xfrm>
          <a:prstGeom prst="rect">
            <a:avLst/>
          </a:prstGeom>
          <a:noFill/>
          <a:ln w="9525">
            <a:noFill/>
            <a:miter lim="800000"/>
            <a:headEnd/>
            <a:tailEnd/>
          </a:ln>
          <a:effectLst/>
        </p:spPr>
        <p:txBody>
          <a:bodyPr>
            <a:spAutoFit/>
          </a:bodyPr>
          <a:lstStyle/>
          <a:p>
            <a:pPr>
              <a:defRPr/>
            </a:pPr>
            <a:r>
              <a:rPr lang="en-US" altLang="zh-CN" sz="1400" b="1">
                <a:solidFill>
                  <a:srgbClr val="FF0000"/>
                </a:solidFill>
                <a:effectLst>
                  <a:outerShdw blurRad="38100" dist="38100" dir="2700000" algn="tl">
                    <a:srgbClr val="C0C0C0"/>
                  </a:outerShdw>
                </a:effectLst>
                <a:latin typeface="仿宋_GB2312" pitchFamily="49" charset="-122"/>
                <a:sym typeface="Wingdings" pitchFamily="2" charset="2"/>
              </a:rPr>
              <a:t> </a:t>
            </a:r>
            <a:r>
              <a:rPr lang="zh-CN" altLang="en-US" sz="1400" b="1">
                <a:solidFill>
                  <a:srgbClr val="FF0000"/>
                </a:solidFill>
                <a:effectLst>
                  <a:outerShdw blurRad="38100" dist="38100" dir="2700000" algn="tl">
                    <a:srgbClr val="C0C0C0"/>
                  </a:outerShdw>
                </a:effectLst>
                <a:latin typeface="仿宋_GB2312" pitchFamily="49" charset="-122"/>
                <a:sym typeface="Wingdings" pitchFamily="2" charset="2"/>
              </a:rPr>
              <a:t>第一次汇报</a:t>
            </a:r>
            <a:r>
              <a:rPr lang="zh-CN" altLang="en-US" sz="1400" b="1">
                <a:solidFill>
                  <a:srgbClr val="CC0000"/>
                </a:solidFill>
                <a:latin typeface="仿宋_GB2312" pitchFamily="49" charset="-122"/>
              </a:rPr>
              <a:t>： </a:t>
            </a:r>
            <a:endParaRPr lang="zh-CN" altLang="en-US" sz="1400">
              <a:latin typeface="仿宋_GB2312" pitchFamily="49" charset="-122"/>
            </a:endParaRPr>
          </a:p>
        </p:txBody>
      </p:sp>
      <p:sp>
        <p:nvSpPr>
          <p:cNvPr id="42026" name="Text Box 55"/>
          <p:cNvSpPr txBox="1">
            <a:spLocks noChangeArrowheads="1"/>
          </p:cNvSpPr>
          <p:nvPr/>
        </p:nvSpPr>
        <p:spPr bwMode="auto">
          <a:xfrm>
            <a:off x="5303838" y="3195638"/>
            <a:ext cx="1304925" cy="304800"/>
          </a:xfrm>
          <a:prstGeom prst="rect">
            <a:avLst/>
          </a:prstGeom>
          <a:noFill/>
          <a:ln w="9525">
            <a:noFill/>
            <a:miter lim="800000"/>
            <a:headEnd/>
            <a:tailEnd/>
          </a:ln>
        </p:spPr>
        <p:txBody>
          <a:bodyPr>
            <a:spAutoFit/>
          </a:bodyPr>
          <a:lstStyle/>
          <a:p>
            <a:pPr algn="l">
              <a:spcBef>
                <a:spcPct val="50000"/>
              </a:spcBef>
            </a:pPr>
            <a:r>
              <a:rPr lang="zh-CN" altLang="en-US" sz="1400">
                <a:latin typeface="仿宋_GB2312" pitchFamily="49" charset="-122"/>
              </a:rPr>
              <a:t>岗位优化调整</a:t>
            </a:r>
          </a:p>
        </p:txBody>
      </p:sp>
      <p:sp>
        <p:nvSpPr>
          <p:cNvPr id="42027" name="Line 58"/>
          <p:cNvSpPr>
            <a:spLocks noChangeShapeType="1"/>
          </p:cNvSpPr>
          <p:nvPr/>
        </p:nvSpPr>
        <p:spPr bwMode="auto">
          <a:xfrm>
            <a:off x="7400925" y="1509713"/>
            <a:ext cx="0" cy="4224337"/>
          </a:xfrm>
          <a:prstGeom prst="line">
            <a:avLst/>
          </a:prstGeom>
          <a:noFill/>
          <a:ln w="9525">
            <a:solidFill>
              <a:schemeClr val="tx1"/>
            </a:solidFill>
            <a:prstDash val="sysDot"/>
            <a:round/>
            <a:headEnd/>
            <a:tailEnd/>
          </a:ln>
        </p:spPr>
        <p:txBody>
          <a:bodyPr/>
          <a:lstStyle/>
          <a:p>
            <a:endParaRPr lang="zh-CN" altLang="en-US"/>
          </a:p>
        </p:txBody>
      </p:sp>
      <p:sp>
        <p:nvSpPr>
          <p:cNvPr id="42028" name="Line 59"/>
          <p:cNvSpPr>
            <a:spLocks noChangeShapeType="1"/>
          </p:cNvSpPr>
          <p:nvPr/>
        </p:nvSpPr>
        <p:spPr bwMode="auto">
          <a:xfrm>
            <a:off x="3944938" y="1508125"/>
            <a:ext cx="0" cy="4225925"/>
          </a:xfrm>
          <a:prstGeom prst="line">
            <a:avLst/>
          </a:prstGeom>
          <a:noFill/>
          <a:ln w="9525">
            <a:solidFill>
              <a:schemeClr val="tx1"/>
            </a:solidFill>
            <a:prstDash val="sysDot"/>
            <a:round/>
            <a:headEnd/>
            <a:tailEnd/>
          </a:ln>
        </p:spPr>
        <p:txBody>
          <a:bodyPr/>
          <a:lstStyle/>
          <a:p>
            <a:endParaRPr lang="zh-CN" altLang="en-US"/>
          </a:p>
        </p:txBody>
      </p:sp>
      <p:sp>
        <p:nvSpPr>
          <p:cNvPr id="42029" name="Line 60"/>
          <p:cNvSpPr>
            <a:spLocks noChangeShapeType="1"/>
          </p:cNvSpPr>
          <p:nvPr/>
        </p:nvSpPr>
        <p:spPr bwMode="auto">
          <a:xfrm>
            <a:off x="4449763" y="3357563"/>
            <a:ext cx="647700" cy="0"/>
          </a:xfrm>
          <a:prstGeom prst="line">
            <a:avLst/>
          </a:prstGeom>
          <a:noFill/>
          <a:ln w="76200">
            <a:solidFill>
              <a:srgbClr val="003399"/>
            </a:solidFill>
            <a:round/>
            <a:headEnd/>
            <a:tailEnd/>
          </a:ln>
        </p:spPr>
        <p:txBody>
          <a:bodyPr/>
          <a:lstStyle/>
          <a:p>
            <a:endParaRPr lang="zh-CN" alt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p:nvPr>
        </p:nvSpPr>
        <p:spPr>
          <a:xfrm>
            <a:off x="742950" y="2362200"/>
            <a:ext cx="8420100" cy="1470025"/>
          </a:xfrm>
        </p:spPr>
        <p:txBody>
          <a:bodyPr/>
          <a:lstStyle/>
          <a:p>
            <a:pPr algn="ctr" eaLnBrk="1" hangingPunct="1"/>
            <a:r>
              <a:rPr lang="en-US" altLang="zh-CN" sz="4000" smtClean="0"/>
              <a:t>== </a:t>
            </a:r>
            <a:r>
              <a:rPr lang="zh-CN" altLang="en-US" sz="4000" smtClean="0"/>
              <a:t>完 </a:t>
            </a:r>
            <a:r>
              <a:rPr lang="en-US" altLang="zh-CN" sz="4000" smtClean="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8950" y="476250"/>
            <a:ext cx="8674100" cy="649288"/>
          </a:xfrm>
        </p:spPr>
        <p:txBody>
          <a:bodyPr/>
          <a:lstStyle/>
          <a:p>
            <a:pPr eaLnBrk="1" hangingPunct="1"/>
            <a:r>
              <a:rPr lang="zh-CN" altLang="en-US" sz="2400" smtClean="0"/>
              <a:t>得汇实业集团公司的背景</a:t>
            </a:r>
          </a:p>
        </p:txBody>
      </p:sp>
      <p:sp>
        <p:nvSpPr>
          <p:cNvPr id="6147" name="Text Box 3"/>
          <p:cNvSpPr txBox="1">
            <a:spLocks noChangeArrowheads="1"/>
          </p:cNvSpPr>
          <p:nvPr/>
        </p:nvSpPr>
        <p:spPr bwMode="auto">
          <a:xfrm>
            <a:off x="488950" y="1268413"/>
            <a:ext cx="8856663" cy="4968875"/>
          </a:xfrm>
          <a:prstGeom prst="rect">
            <a:avLst/>
          </a:prstGeom>
          <a:noFill/>
          <a:ln w="9525">
            <a:noFill/>
            <a:miter lim="800000"/>
            <a:headEnd/>
            <a:tailEnd/>
          </a:ln>
        </p:spPr>
        <p:txBody>
          <a:bodyPr/>
          <a:lstStyle/>
          <a:p>
            <a:pPr algn="l">
              <a:lnSpc>
                <a:spcPct val="130000"/>
              </a:lnSpc>
              <a:spcBef>
                <a:spcPct val="50000"/>
              </a:spcBef>
              <a:buFont typeface="Wingdings" pitchFamily="2" charset="2"/>
              <a:buChar char="Ø"/>
            </a:pPr>
            <a:r>
              <a:rPr lang="zh-CN" altLang="en-US"/>
              <a:t>得汇实业集团有限公司是由得力西集团与新疆嘉德投资集团共同组建的民营企业，截至</a:t>
            </a:r>
            <a:r>
              <a:rPr lang="en-US" altLang="zh-CN"/>
              <a:t>2003</a:t>
            </a:r>
            <a:r>
              <a:rPr lang="zh-CN" altLang="en-US"/>
              <a:t>年年末，公司注册资金</a:t>
            </a:r>
            <a:r>
              <a:rPr lang="en-US" altLang="zh-CN"/>
              <a:t>1.39</a:t>
            </a:r>
            <a:r>
              <a:rPr lang="zh-CN" altLang="en-US"/>
              <a:t>亿元，总资产</a:t>
            </a:r>
            <a:r>
              <a:rPr lang="en-US" altLang="zh-CN"/>
              <a:t>12.6</a:t>
            </a:r>
            <a:r>
              <a:rPr lang="zh-CN" altLang="en-US"/>
              <a:t>亿元，员工</a:t>
            </a:r>
            <a:r>
              <a:rPr lang="en-US" altLang="zh-CN"/>
              <a:t>2100</a:t>
            </a:r>
            <a:r>
              <a:rPr lang="zh-CN" altLang="en-US"/>
              <a:t>人；</a:t>
            </a:r>
          </a:p>
          <a:p>
            <a:pPr algn="l">
              <a:lnSpc>
                <a:spcPct val="130000"/>
              </a:lnSpc>
              <a:spcBef>
                <a:spcPct val="50000"/>
              </a:spcBef>
              <a:buFont typeface="Wingdings" pitchFamily="2" charset="2"/>
              <a:buChar char="Ø"/>
            </a:pPr>
            <a:r>
              <a:rPr lang="zh-CN" altLang="en-US"/>
              <a:t>公司经多年发展已成为以商贸物流、特色农业为主导，旅游酒店、商业地产为辅业，内、外贸并举的民营企业集团；</a:t>
            </a:r>
          </a:p>
          <a:p>
            <a:pPr algn="l">
              <a:lnSpc>
                <a:spcPct val="130000"/>
              </a:lnSpc>
              <a:spcBef>
                <a:spcPct val="50000"/>
              </a:spcBef>
              <a:buFont typeface="Wingdings" pitchFamily="2" charset="2"/>
              <a:buChar char="Ø"/>
            </a:pPr>
            <a:r>
              <a:rPr lang="en-US" altLang="zh-CN"/>
              <a:t>2001</a:t>
            </a:r>
            <a:r>
              <a:rPr lang="zh-CN" altLang="en-US"/>
              <a:t>到</a:t>
            </a:r>
            <a:r>
              <a:rPr lang="en-US" altLang="zh-CN"/>
              <a:t>2004</a:t>
            </a:r>
            <a:r>
              <a:rPr lang="zh-CN" altLang="en-US"/>
              <a:t>年，公司按照“规行划市、提档升级”的经营方针，投资</a:t>
            </a:r>
            <a:r>
              <a:rPr lang="en-US" altLang="zh-CN"/>
              <a:t>3.8</a:t>
            </a:r>
            <a:r>
              <a:rPr lang="zh-CN" altLang="en-US"/>
              <a:t>亿元，分三期建设了“得汇国际广场”，并在</a:t>
            </a:r>
            <a:r>
              <a:rPr lang="en-US" altLang="zh-CN"/>
              <a:t>2003</a:t>
            </a:r>
            <a:r>
              <a:rPr lang="zh-CN" altLang="en-US"/>
              <a:t>年</a:t>
            </a:r>
            <a:r>
              <a:rPr lang="en-US" altLang="zh-CN"/>
              <a:t>9</a:t>
            </a:r>
            <a:r>
              <a:rPr lang="zh-CN" altLang="en-US"/>
              <a:t>月经对批发市场的星级评选活动，成为乌鲁木齐仅有的两个“四星级市场”之一；</a:t>
            </a:r>
          </a:p>
          <a:p>
            <a:pPr algn="l">
              <a:lnSpc>
                <a:spcPct val="130000"/>
              </a:lnSpc>
              <a:spcBef>
                <a:spcPct val="50000"/>
              </a:spcBef>
              <a:buFont typeface="Wingdings" pitchFamily="2" charset="2"/>
              <a:buChar char="Ø"/>
            </a:pPr>
            <a:r>
              <a:rPr lang="en-US" altLang="zh-CN"/>
              <a:t>2001</a:t>
            </a:r>
            <a:r>
              <a:rPr lang="zh-CN" altLang="en-US"/>
              <a:t>年</a:t>
            </a:r>
            <a:r>
              <a:rPr lang="en-US" altLang="zh-CN"/>
              <a:t>5</a:t>
            </a:r>
            <a:r>
              <a:rPr lang="zh-CN" altLang="en-US"/>
              <a:t>月，公司整体承债式兼并了乌鲁木齐宾馆、乌鲁木齐饭店、南站小商品批发市场，并经过对南站商圈的市场调查和论证，开始对这一国有大型批发市场进行资产重组，在此基础上计划用</a:t>
            </a:r>
            <a:r>
              <a:rPr lang="en-US" altLang="zh-CN"/>
              <a:t>2</a:t>
            </a:r>
            <a:r>
              <a:rPr lang="zh-CN" altLang="en-US"/>
              <a:t>－</a:t>
            </a:r>
            <a:r>
              <a:rPr lang="en-US" altLang="zh-CN"/>
              <a:t>3</a:t>
            </a:r>
            <a:r>
              <a:rPr lang="zh-CN" altLang="en-US"/>
              <a:t>年时间培育形成新疆最大的专业外贸批发市场－－“火车头外贸出城”；与此同时，公司也将对乌鲁木齐饭店进行改造，建成西北首家现代化火车站站前商业（外贸）区；</a:t>
            </a:r>
          </a:p>
          <a:p>
            <a:pPr algn="l">
              <a:lnSpc>
                <a:spcPct val="130000"/>
              </a:lnSpc>
              <a:spcBef>
                <a:spcPct val="50000"/>
              </a:spcBef>
              <a:buFont typeface="Wingdings" pitchFamily="2" charset="2"/>
              <a:buChar char="Ø"/>
            </a:pPr>
            <a:r>
              <a:rPr lang="zh-CN" altLang="en-US"/>
              <a:t>在特色农业方面，公司将以整合新疆吐鲁番葡萄产业为起点，进一步开发新疆特色优势林果业，建成国内大型的果品产业公司，参与国际果品市场竞争。</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a:xfrm>
            <a:off x="344488" y="517525"/>
            <a:ext cx="9145587" cy="1111250"/>
          </a:xfrm>
        </p:spPr>
        <p:txBody>
          <a:bodyPr/>
          <a:lstStyle/>
          <a:p>
            <a:pPr eaLnBrk="1" hangingPunct="1"/>
            <a:r>
              <a:rPr lang="zh-CN" altLang="en-US" sz="2400" smtClean="0"/>
              <a:t>根据新华信对民营企业的了解：民营企业实现跨台阶发展的关键在于把握企业的转型阶段，科学制定企业的发展战略和人才战略，为向现代管理制度迈进奠定基础。</a:t>
            </a:r>
          </a:p>
        </p:txBody>
      </p:sp>
      <p:sp>
        <p:nvSpPr>
          <p:cNvPr id="7171" name="Line 9"/>
          <p:cNvSpPr>
            <a:spLocks noChangeShapeType="1"/>
          </p:cNvSpPr>
          <p:nvPr/>
        </p:nvSpPr>
        <p:spPr bwMode="auto">
          <a:xfrm>
            <a:off x="1768475" y="4535488"/>
            <a:ext cx="1876425" cy="0"/>
          </a:xfrm>
          <a:prstGeom prst="line">
            <a:avLst/>
          </a:prstGeom>
          <a:noFill/>
          <a:ln w="9525">
            <a:solidFill>
              <a:schemeClr val="tx1"/>
            </a:solidFill>
            <a:round/>
            <a:headEnd/>
            <a:tailEnd/>
          </a:ln>
        </p:spPr>
        <p:txBody>
          <a:bodyPr/>
          <a:lstStyle/>
          <a:p>
            <a:endParaRPr lang="zh-CN" altLang="en-US"/>
          </a:p>
        </p:txBody>
      </p:sp>
      <p:sp>
        <p:nvSpPr>
          <p:cNvPr id="7172" name="Line 10"/>
          <p:cNvSpPr>
            <a:spLocks noChangeShapeType="1"/>
          </p:cNvSpPr>
          <p:nvPr/>
        </p:nvSpPr>
        <p:spPr bwMode="auto">
          <a:xfrm flipV="1">
            <a:off x="3644900" y="3733800"/>
            <a:ext cx="0" cy="801688"/>
          </a:xfrm>
          <a:prstGeom prst="line">
            <a:avLst/>
          </a:prstGeom>
          <a:noFill/>
          <a:ln w="9525">
            <a:solidFill>
              <a:schemeClr val="tx1"/>
            </a:solidFill>
            <a:round/>
            <a:headEnd/>
            <a:tailEnd/>
          </a:ln>
        </p:spPr>
        <p:txBody>
          <a:bodyPr/>
          <a:lstStyle/>
          <a:p>
            <a:endParaRPr lang="zh-CN" altLang="en-US"/>
          </a:p>
        </p:txBody>
      </p:sp>
      <p:sp>
        <p:nvSpPr>
          <p:cNvPr id="7173" name="Line 11"/>
          <p:cNvSpPr>
            <a:spLocks noChangeShapeType="1"/>
          </p:cNvSpPr>
          <p:nvPr/>
        </p:nvSpPr>
        <p:spPr bwMode="auto">
          <a:xfrm>
            <a:off x="3646488" y="3733800"/>
            <a:ext cx="2189162" cy="0"/>
          </a:xfrm>
          <a:prstGeom prst="line">
            <a:avLst/>
          </a:prstGeom>
          <a:noFill/>
          <a:ln w="9525">
            <a:solidFill>
              <a:schemeClr val="tx1"/>
            </a:solidFill>
            <a:round/>
            <a:headEnd/>
            <a:tailEnd/>
          </a:ln>
        </p:spPr>
        <p:txBody>
          <a:bodyPr/>
          <a:lstStyle/>
          <a:p>
            <a:endParaRPr lang="zh-CN" altLang="en-US"/>
          </a:p>
        </p:txBody>
      </p:sp>
      <p:sp>
        <p:nvSpPr>
          <p:cNvPr id="7174" name="Line 14"/>
          <p:cNvSpPr>
            <a:spLocks noChangeShapeType="1"/>
          </p:cNvSpPr>
          <p:nvPr/>
        </p:nvSpPr>
        <p:spPr bwMode="auto">
          <a:xfrm>
            <a:off x="5857875" y="2830513"/>
            <a:ext cx="2190750" cy="0"/>
          </a:xfrm>
          <a:prstGeom prst="line">
            <a:avLst/>
          </a:prstGeom>
          <a:noFill/>
          <a:ln w="9525">
            <a:solidFill>
              <a:schemeClr val="tx1"/>
            </a:solidFill>
            <a:round/>
            <a:headEnd/>
            <a:tailEnd/>
          </a:ln>
        </p:spPr>
        <p:txBody>
          <a:bodyPr/>
          <a:lstStyle/>
          <a:p>
            <a:endParaRPr lang="zh-CN" altLang="en-US"/>
          </a:p>
        </p:txBody>
      </p:sp>
      <p:sp>
        <p:nvSpPr>
          <p:cNvPr id="7175" name="Line 15"/>
          <p:cNvSpPr>
            <a:spLocks noChangeShapeType="1"/>
          </p:cNvSpPr>
          <p:nvPr/>
        </p:nvSpPr>
        <p:spPr bwMode="auto">
          <a:xfrm>
            <a:off x="5857875" y="2862263"/>
            <a:ext cx="0" cy="871537"/>
          </a:xfrm>
          <a:prstGeom prst="line">
            <a:avLst/>
          </a:prstGeom>
          <a:noFill/>
          <a:ln w="9525">
            <a:solidFill>
              <a:schemeClr val="tx1"/>
            </a:solidFill>
            <a:round/>
            <a:headEnd/>
            <a:tailEnd/>
          </a:ln>
        </p:spPr>
        <p:txBody>
          <a:bodyPr/>
          <a:lstStyle/>
          <a:p>
            <a:endParaRPr lang="zh-CN" altLang="en-US"/>
          </a:p>
        </p:txBody>
      </p:sp>
      <p:sp>
        <p:nvSpPr>
          <p:cNvPr id="7176" name="AutoShape 16"/>
          <p:cNvSpPr>
            <a:spLocks noChangeArrowheads="1"/>
          </p:cNvSpPr>
          <p:nvPr/>
        </p:nvSpPr>
        <p:spPr bwMode="auto">
          <a:xfrm>
            <a:off x="1716088" y="5329238"/>
            <a:ext cx="1878012" cy="793750"/>
          </a:xfrm>
          <a:prstGeom prst="roundRect">
            <a:avLst>
              <a:gd name="adj" fmla="val 16667"/>
            </a:avLst>
          </a:prstGeom>
          <a:solidFill>
            <a:schemeClr val="bg1"/>
          </a:solidFill>
          <a:ln w="9525">
            <a:solidFill>
              <a:srgbClr val="0000FF"/>
            </a:solidFill>
            <a:prstDash val="lgDash"/>
            <a:round/>
            <a:headEnd/>
            <a:tailEnd/>
          </a:ln>
        </p:spPr>
        <p:txBody>
          <a:bodyPr lIns="54000" rIns="54000" anchor="ctr"/>
          <a:lstStyle/>
          <a:p>
            <a:pPr algn="l">
              <a:spcBef>
                <a:spcPct val="50000"/>
              </a:spcBef>
            </a:pPr>
            <a:r>
              <a:rPr kumimoji="0" lang="zh-CN" altLang="en-US" sz="1400">
                <a:latin typeface="Arial" pitchFamily="34" charset="0"/>
              </a:rPr>
              <a:t>个人才智和魄力，对市场机遇的恰当把握。</a:t>
            </a:r>
          </a:p>
        </p:txBody>
      </p:sp>
      <p:sp>
        <p:nvSpPr>
          <p:cNvPr id="7177" name="AutoShape 17"/>
          <p:cNvSpPr>
            <a:spLocks noChangeArrowheads="1"/>
          </p:cNvSpPr>
          <p:nvPr/>
        </p:nvSpPr>
        <p:spPr bwMode="auto">
          <a:xfrm>
            <a:off x="3838575" y="4316413"/>
            <a:ext cx="2060575" cy="1806575"/>
          </a:xfrm>
          <a:prstGeom prst="roundRect">
            <a:avLst>
              <a:gd name="adj" fmla="val 16667"/>
            </a:avLst>
          </a:prstGeom>
          <a:solidFill>
            <a:schemeClr val="bg1"/>
          </a:solidFill>
          <a:ln w="9525" algn="ctr">
            <a:solidFill>
              <a:srgbClr val="0000FF"/>
            </a:solidFill>
            <a:prstDash val="lgDash"/>
            <a:round/>
            <a:headEnd/>
            <a:tailEnd/>
          </a:ln>
        </p:spPr>
        <p:txBody>
          <a:bodyPr lIns="54000" rIns="54000" anchor="ctr">
            <a:spAutoFit/>
          </a:bodyPr>
          <a:lstStyle/>
          <a:p>
            <a:pPr algn="l">
              <a:lnSpc>
                <a:spcPct val="90000"/>
              </a:lnSpc>
              <a:spcBef>
                <a:spcPct val="50000"/>
              </a:spcBef>
            </a:pPr>
            <a:r>
              <a:rPr kumimoji="0" lang="zh-CN" altLang="en-US" sz="1400">
                <a:latin typeface="Arial" pitchFamily="34" charset="0"/>
              </a:rPr>
              <a:t>在管理体制方面寻求突破，业务发展开始向多元化扩展，企业有维系长远发展的要求，开始研究和制定企业的长远发展战略，保留和激励核心人才的问题日益突出</a:t>
            </a:r>
          </a:p>
        </p:txBody>
      </p:sp>
      <p:sp>
        <p:nvSpPr>
          <p:cNvPr id="7178" name="AutoShape 19"/>
          <p:cNvSpPr>
            <a:spLocks noChangeArrowheads="1"/>
          </p:cNvSpPr>
          <p:nvPr/>
        </p:nvSpPr>
        <p:spPr bwMode="auto">
          <a:xfrm>
            <a:off x="6102350" y="3427413"/>
            <a:ext cx="1863725" cy="1327150"/>
          </a:xfrm>
          <a:prstGeom prst="roundRect">
            <a:avLst>
              <a:gd name="adj" fmla="val 16667"/>
            </a:avLst>
          </a:prstGeom>
          <a:solidFill>
            <a:schemeClr val="bg1"/>
          </a:solidFill>
          <a:ln w="9525" algn="ctr">
            <a:solidFill>
              <a:srgbClr val="0000FF"/>
            </a:solidFill>
            <a:prstDash val="lgDash"/>
            <a:round/>
            <a:headEnd/>
            <a:tailEnd/>
          </a:ln>
        </p:spPr>
        <p:txBody>
          <a:bodyPr lIns="54000" rIns="54000" anchor="ctr">
            <a:spAutoFit/>
          </a:bodyPr>
          <a:lstStyle/>
          <a:p>
            <a:pPr algn="l">
              <a:lnSpc>
                <a:spcPct val="130000"/>
              </a:lnSpc>
              <a:spcBef>
                <a:spcPct val="50000"/>
              </a:spcBef>
            </a:pPr>
            <a:r>
              <a:rPr kumimoji="0" lang="zh-CN" altLang="en-US" sz="1400">
                <a:latin typeface="Arial" pitchFamily="34" charset="0"/>
              </a:rPr>
              <a:t>成功的民营企业已经从传统的管理模式转变成具有现代管理制度的规范企业</a:t>
            </a:r>
          </a:p>
        </p:txBody>
      </p:sp>
      <p:sp>
        <p:nvSpPr>
          <p:cNvPr id="7179" name="Text Box 20"/>
          <p:cNvSpPr txBox="1">
            <a:spLocks noChangeArrowheads="1"/>
          </p:cNvSpPr>
          <p:nvPr/>
        </p:nvSpPr>
        <p:spPr bwMode="auto">
          <a:xfrm>
            <a:off x="2066925" y="3884613"/>
            <a:ext cx="1173163" cy="336550"/>
          </a:xfrm>
          <a:prstGeom prst="rect">
            <a:avLst/>
          </a:prstGeom>
          <a:noFill/>
          <a:ln w="9525">
            <a:noFill/>
            <a:miter lim="800000"/>
            <a:headEnd/>
            <a:tailEnd/>
          </a:ln>
        </p:spPr>
        <p:txBody>
          <a:bodyPr>
            <a:spAutoFit/>
          </a:bodyPr>
          <a:lstStyle/>
          <a:p>
            <a:pPr algn="l">
              <a:spcBef>
                <a:spcPct val="50000"/>
              </a:spcBef>
            </a:pPr>
            <a:r>
              <a:rPr kumimoji="0" lang="zh-CN" altLang="en-US" b="1">
                <a:latin typeface="Arial" pitchFamily="34" charset="0"/>
              </a:rPr>
              <a:t>起步阶段</a:t>
            </a:r>
          </a:p>
        </p:txBody>
      </p:sp>
      <p:sp>
        <p:nvSpPr>
          <p:cNvPr id="7180" name="Text Box 21"/>
          <p:cNvSpPr txBox="1">
            <a:spLocks noChangeArrowheads="1"/>
          </p:cNvSpPr>
          <p:nvPr/>
        </p:nvSpPr>
        <p:spPr bwMode="auto">
          <a:xfrm>
            <a:off x="4254500" y="3041650"/>
            <a:ext cx="1130300" cy="336550"/>
          </a:xfrm>
          <a:prstGeom prst="rect">
            <a:avLst/>
          </a:prstGeom>
          <a:noFill/>
          <a:ln w="9525" algn="ctr">
            <a:noFill/>
            <a:miter lim="800000"/>
            <a:headEnd/>
            <a:tailEnd/>
          </a:ln>
        </p:spPr>
        <p:txBody>
          <a:bodyPr>
            <a:spAutoFit/>
          </a:bodyPr>
          <a:lstStyle/>
          <a:p>
            <a:pPr algn="l">
              <a:spcBef>
                <a:spcPct val="50000"/>
              </a:spcBef>
            </a:pPr>
            <a:r>
              <a:rPr kumimoji="0" lang="zh-CN" altLang="en-US" b="1">
                <a:latin typeface="Arial" pitchFamily="34" charset="0"/>
              </a:rPr>
              <a:t>转型阶段</a:t>
            </a:r>
          </a:p>
        </p:txBody>
      </p:sp>
      <p:sp>
        <p:nvSpPr>
          <p:cNvPr id="7181" name="Text Box 23"/>
          <p:cNvSpPr txBox="1">
            <a:spLocks noChangeArrowheads="1"/>
          </p:cNvSpPr>
          <p:nvPr/>
        </p:nvSpPr>
        <p:spPr bwMode="auto">
          <a:xfrm>
            <a:off x="6410325" y="2241550"/>
            <a:ext cx="1063625" cy="336550"/>
          </a:xfrm>
          <a:prstGeom prst="rect">
            <a:avLst/>
          </a:prstGeom>
          <a:noFill/>
          <a:ln w="9525" algn="ctr">
            <a:noFill/>
            <a:miter lim="800000"/>
            <a:headEnd/>
            <a:tailEnd/>
          </a:ln>
        </p:spPr>
        <p:txBody>
          <a:bodyPr>
            <a:spAutoFit/>
          </a:bodyPr>
          <a:lstStyle/>
          <a:p>
            <a:pPr algn="l">
              <a:spcBef>
                <a:spcPct val="50000"/>
              </a:spcBef>
            </a:pPr>
            <a:r>
              <a:rPr kumimoji="0" lang="zh-CN" altLang="en-US" b="1">
                <a:latin typeface="Arial" pitchFamily="34" charset="0"/>
              </a:rPr>
              <a:t>规范阶段</a:t>
            </a:r>
          </a:p>
        </p:txBody>
      </p:sp>
      <p:grpSp>
        <p:nvGrpSpPr>
          <p:cNvPr id="7182" name="Group 24"/>
          <p:cNvGrpSpPr>
            <a:grpSpLocks/>
          </p:cNvGrpSpPr>
          <p:nvPr/>
        </p:nvGrpSpPr>
        <p:grpSpPr bwMode="auto">
          <a:xfrm>
            <a:off x="2000250" y="4692650"/>
            <a:ext cx="1331913" cy="333375"/>
            <a:chOff x="702" y="3099"/>
            <a:chExt cx="772" cy="227"/>
          </a:xfrm>
        </p:grpSpPr>
        <p:sp>
          <p:nvSpPr>
            <p:cNvPr id="7201" name="Line 25"/>
            <p:cNvSpPr>
              <a:spLocks noChangeShapeType="1"/>
            </p:cNvSpPr>
            <p:nvPr/>
          </p:nvSpPr>
          <p:spPr bwMode="auto">
            <a:xfrm flipV="1">
              <a:off x="702" y="3099"/>
              <a:ext cx="0" cy="227"/>
            </a:xfrm>
            <a:prstGeom prst="line">
              <a:avLst/>
            </a:prstGeom>
            <a:noFill/>
            <a:ln w="9525">
              <a:solidFill>
                <a:srgbClr val="0033CC"/>
              </a:solidFill>
              <a:round/>
              <a:headEnd/>
              <a:tailEnd type="triangle" w="med" len="med"/>
            </a:ln>
          </p:spPr>
          <p:txBody>
            <a:bodyPr/>
            <a:lstStyle/>
            <a:p>
              <a:endParaRPr lang="zh-CN" altLang="en-US"/>
            </a:p>
          </p:txBody>
        </p:sp>
        <p:sp>
          <p:nvSpPr>
            <p:cNvPr id="7202" name="Line 26"/>
            <p:cNvSpPr>
              <a:spLocks noChangeShapeType="1"/>
            </p:cNvSpPr>
            <p:nvPr/>
          </p:nvSpPr>
          <p:spPr bwMode="auto">
            <a:xfrm flipV="1">
              <a:off x="959" y="3099"/>
              <a:ext cx="0" cy="227"/>
            </a:xfrm>
            <a:prstGeom prst="line">
              <a:avLst/>
            </a:prstGeom>
            <a:noFill/>
            <a:ln w="9525">
              <a:solidFill>
                <a:srgbClr val="0033CC"/>
              </a:solidFill>
              <a:round/>
              <a:headEnd/>
              <a:tailEnd type="triangle" w="med" len="med"/>
            </a:ln>
          </p:spPr>
          <p:txBody>
            <a:bodyPr/>
            <a:lstStyle/>
            <a:p>
              <a:endParaRPr lang="zh-CN" altLang="en-US"/>
            </a:p>
          </p:txBody>
        </p:sp>
        <p:sp>
          <p:nvSpPr>
            <p:cNvPr id="7203" name="Line 27"/>
            <p:cNvSpPr>
              <a:spLocks noChangeShapeType="1"/>
            </p:cNvSpPr>
            <p:nvPr/>
          </p:nvSpPr>
          <p:spPr bwMode="auto">
            <a:xfrm flipV="1">
              <a:off x="1216" y="3099"/>
              <a:ext cx="0" cy="227"/>
            </a:xfrm>
            <a:prstGeom prst="line">
              <a:avLst/>
            </a:prstGeom>
            <a:noFill/>
            <a:ln w="9525">
              <a:solidFill>
                <a:srgbClr val="0033CC"/>
              </a:solidFill>
              <a:round/>
              <a:headEnd/>
              <a:tailEnd type="triangle" w="med" len="med"/>
            </a:ln>
          </p:spPr>
          <p:txBody>
            <a:bodyPr/>
            <a:lstStyle/>
            <a:p>
              <a:endParaRPr lang="zh-CN" altLang="en-US"/>
            </a:p>
          </p:txBody>
        </p:sp>
        <p:sp>
          <p:nvSpPr>
            <p:cNvPr id="7204" name="Line 28"/>
            <p:cNvSpPr>
              <a:spLocks noChangeShapeType="1"/>
            </p:cNvSpPr>
            <p:nvPr/>
          </p:nvSpPr>
          <p:spPr bwMode="auto">
            <a:xfrm flipV="1">
              <a:off x="1474" y="3099"/>
              <a:ext cx="0" cy="227"/>
            </a:xfrm>
            <a:prstGeom prst="line">
              <a:avLst/>
            </a:prstGeom>
            <a:noFill/>
            <a:ln w="9525">
              <a:solidFill>
                <a:srgbClr val="0033CC"/>
              </a:solidFill>
              <a:round/>
              <a:headEnd/>
              <a:tailEnd type="triangle" w="med" len="med"/>
            </a:ln>
          </p:spPr>
          <p:txBody>
            <a:bodyPr/>
            <a:lstStyle/>
            <a:p>
              <a:endParaRPr lang="zh-CN" altLang="en-US"/>
            </a:p>
          </p:txBody>
        </p:sp>
      </p:grpSp>
      <p:sp>
        <p:nvSpPr>
          <p:cNvPr id="7183" name="Line 30"/>
          <p:cNvSpPr>
            <a:spLocks noChangeShapeType="1"/>
          </p:cNvSpPr>
          <p:nvPr/>
        </p:nvSpPr>
        <p:spPr bwMode="auto">
          <a:xfrm flipV="1">
            <a:off x="3644900" y="1952625"/>
            <a:ext cx="0" cy="1758950"/>
          </a:xfrm>
          <a:prstGeom prst="line">
            <a:avLst/>
          </a:prstGeom>
          <a:noFill/>
          <a:ln w="9525">
            <a:solidFill>
              <a:schemeClr val="tx1"/>
            </a:solidFill>
            <a:prstDash val="lgDash"/>
            <a:round/>
            <a:headEnd/>
            <a:tailEnd/>
          </a:ln>
        </p:spPr>
        <p:txBody>
          <a:bodyPr/>
          <a:lstStyle/>
          <a:p>
            <a:endParaRPr lang="zh-CN" altLang="en-US"/>
          </a:p>
        </p:txBody>
      </p:sp>
      <p:sp>
        <p:nvSpPr>
          <p:cNvPr id="7184" name="Line 31"/>
          <p:cNvSpPr>
            <a:spLocks noChangeShapeType="1"/>
          </p:cNvSpPr>
          <p:nvPr/>
        </p:nvSpPr>
        <p:spPr bwMode="auto">
          <a:xfrm flipV="1">
            <a:off x="5857875" y="1946275"/>
            <a:ext cx="0" cy="920750"/>
          </a:xfrm>
          <a:prstGeom prst="line">
            <a:avLst/>
          </a:prstGeom>
          <a:noFill/>
          <a:ln w="9525">
            <a:solidFill>
              <a:schemeClr val="tx1"/>
            </a:solidFill>
            <a:prstDash val="lgDash"/>
            <a:round/>
            <a:headEnd/>
            <a:tailEnd/>
          </a:ln>
        </p:spPr>
        <p:txBody>
          <a:bodyPr/>
          <a:lstStyle/>
          <a:p>
            <a:endParaRPr lang="zh-CN" altLang="en-US"/>
          </a:p>
        </p:txBody>
      </p:sp>
      <p:sp>
        <p:nvSpPr>
          <p:cNvPr id="7185" name="Line 32"/>
          <p:cNvSpPr>
            <a:spLocks noChangeShapeType="1"/>
          </p:cNvSpPr>
          <p:nvPr/>
        </p:nvSpPr>
        <p:spPr bwMode="auto">
          <a:xfrm>
            <a:off x="3644900" y="1916113"/>
            <a:ext cx="2212975" cy="0"/>
          </a:xfrm>
          <a:prstGeom prst="line">
            <a:avLst/>
          </a:prstGeom>
          <a:noFill/>
          <a:ln w="9525">
            <a:solidFill>
              <a:schemeClr val="tx1"/>
            </a:solidFill>
            <a:prstDash val="lgDash"/>
            <a:round/>
            <a:headEnd/>
            <a:tailEnd/>
          </a:ln>
        </p:spPr>
        <p:txBody>
          <a:bodyPr/>
          <a:lstStyle/>
          <a:p>
            <a:endParaRPr lang="zh-CN" altLang="en-US"/>
          </a:p>
        </p:txBody>
      </p:sp>
      <p:sp>
        <p:nvSpPr>
          <p:cNvPr id="7186" name="Text Box 33"/>
          <p:cNvSpPr txBox="1">
            <a:spLocks noChangeArrowheads="1"/>
          </p:cNvSpPr>
          <p:nvPr/>
        </p:nvSpPr>
        <p:spPr bwMode="auto">
          <a:xfrm>
            <a:off x="3644900" y="1916113"/>
            <a:ext cx="2212975" cy="346075"/>
          </a:xfrm>
          <a:prstGeom prst="rect">
            <a:avLst/>
          </a:prstGeom>
          <a:solidFill>
            <a:srgbClr val="FFFF99"/>
          </a:solidFill>
          <a:ln w="9525">
            <a:solidFill>
              <a:srgbClr val="0000FF"/>
            </a:solidFill>
            <a:miter lim="800000"/>
            <a:headEnd/>
            <a:tailEnd/>
          </a:ln>
        </p:spPr>
        <p:txBody>
          <a:bodyPr>
            <a:spAutoFit/>
          </a:bodyPr>
          <a:lstStyle/>
          <a:p>
            <a:pPr>
              <a:spcBef>
                <a:spcPct val="50000"/>
              </a:spcBef>
            </a:pPr>
            <a:r>
              <a:rPr kumimoji="0" lang="zh-CN" altLang="en-US" b="1">
                <a:latin typeface="Arial" pitchFamily="34" charset="0"/>
              </a:rPr>
              <a:t>企业发展的关键阶段</a:t>
            </a:r>
          </a:p>
        </p:txBody>
      </p:sp>
      <p:sp>
        <p:nvSpPr>
          <p:cNvPr id="7187" name="Line 35"/>
          <p:cNvSpPr>
            <a:spLocks noChangeShapeType="1"/>
          </p:cNvSpPr>
          <p:nvPr/>
        </p:nvSpPr>
        <p:spPr bwMode="auto">
          <a:xfrm>
            <a:off x="4037013" y="2320925"/>
            <a:ext cx="0" cy="336550"/>
          </a:xfrm>
          <a:prstGeom prst="line">
            <a:avLst/>
          </a:prstGeom>
          <a:noFill/>
          <a:ln w="9525">
            <a:solidFill>
              <a:srgbClr val="0033CC"/>
            </a:solidFill>
            <a:round/>
            <a:headEnd/>
            <a:tailEnd type="triangle" w="med" len="med"/>
          </a:ln>
        </p:spPr>
        <p:txBody>
          <a:bodyPr/>
          <a:lstStyle/>
          <a:p>
            <a:endParaRPr lang="zh-CN" altLang="en-US"/>
          </a:p>
        </p:txBody>
      </p:sp>
      <p:sp>
        <p:nvSpPr>
          <p:cNvPr id="7188" name="Line 36"/>
          <p:cNvSpPr>
            <a:spLocks noChangeShapeType="1"/>
          </p:cNvSpPr>
          <p:nvPr/>
        </p:nvSpPr>
        <p:spPr bwMode="auto">
          <a:xfrm>
            <a:off x="4584700" y="2320925"/>
            <a:ext cx="0" cy="336550"/>
          </a:xfrm>
          <a:prstGeom prst="line">
            <a:avLst/>
          </a:prstGeom>
          <a:noFill/>
          <a:ln w="9525">
            <a:solidFill>
              <a:srgbClr val="0033CC"/>
            </a:solidFill>
            <a:round/>
            <a:headEnd/>
            <a:tailEnd type="triangle" w="med" len="med"/>
          </a:ln>
        </p:spPr>
        <p:txBody>
          <a:bodyPr/>
          <a:lstStyle/>
          <a:p>
            <a:endParaRPr lang="zh-CN" altLang="en-US"/>
          </a:p>
        </p:txBody>
      </p:sp>
      <p:sp>
        <p:nvSpPr>
          <p:cNvPr id="7189" name="Line 37"/>
          <p:cNvSpPr>
            <a:spLocks noChangeShapeType="1"/>
          </p:cNvSpPr>
          <p:nvPr/>
        </p:nvSpPr>
        <p:spPr bwMode="auto">
          <a:xfrm>
            <a:off x="5130800" y="2320925"/>
            <a:ext cx="0" cy="336550"/>
          </a:xfrm>
          <a:prstGeom prst="line">
            <a:avLst/>
          </a:prstGeom>
          <a:noFill/>
          <a:ln w="9525">
            <a:solidFill>
              <a:srgbClr val="0033CC"/>
            </a:solidFill>
            <a:round/>
            <a:headEnd/>
            <a:tailEnd type="triangle" w="med" len="med"/>
          </a:ln>
        </p:spPr>
        <p:txBody>
          <a:bodyPr/>
          <a:lstStyle/>
          <a:p>
            <a:endParaRPr lang="zh-CN" altLang="en-US"/>
          </a:p>
        </p:txBody>
      </p:sp>
      <p:sp>
        <p:nvSpPr>
          <p:cNvPr id="7190" name="Line 38"/>
          <p:cNvSpPr>
            <a:spLocks noChangeShapeType="1"/>
          </p:cNvSpPr>
          <p:nvPr/>
        </p:nvSpPr>
        <p:spPr bwMode="auto">
          <a:xfrm>
            <a:off x="5678488" y="2320925"/>
            <a:ext cx="0" cy="336550"/>
          </a:xfrm>
          <a:prstGeom prst="line">
            <a:avLst/>
          </a:prstGeom>
          <a:noFill/>
          <a:ln w="9525">
            <a:solidFill>
              <a:srgbClr val="0033CC"/>
            </a:solidFill>
            <a:round/>
            <a:headEnd/>
            <a:tailEnd type="triangle" w="med" len="med"/>
          </a:ln>
        </p:spPr>
        <p:txBody>
          <a:bodyPr/>
          <a:lstStyle/>
          <a:p>
            <a:endParaRPr lang="zh-CN" altLang="en-US"/>
          </a:p>
        </p:txBody>
      </p:sp>
      <p:grpSp>
        <p:nvGrpSpPr>
          <p:cNvPr id="7191" name="Group 42"/>
          <p:cNvGrpSpPr>
            <a:grpSpLocks/>
          </p:cNvGrpSpPr>
          <p:nvPr/>
        </p:nvGrpSpPr>
        <p:grpSpPr bwMode="auto">
          <a:xfrm>
            <a:off x="4033838" y="3879850"/>
            <a:ext cx="1331912" cy="333375"/>
            <a:chOff x="702" y="3099"/>
            <a:chExt cx="772" cy="227"/>
          </a:xfrm>
        </p:grpSpPr>
        <p:sp>
          <p:nvSpPr>
            <p:cNvPr id="7197" name="Line 43"/>
            <p:cNvSpPr>
              <a:spLocks noChangeShapeType="1"/>
            </p:cNvSpPr>
            <p:nvPr/>
          </p:nvSpPr>
          <p:spPr bwMode="auto">
            <a:xfrm flipV="1">
              <a:off x="702" y="3099"/>
              <a:ext cx="0" cy="227"/>
            </a:xfrm>
            <a:prstGeom prst="line">
              <a:avLst/>
            </a:prstGeom>
            <a:noFill/>
            <a:ln w="9525">
              <a:solidFill>
                <a:srgbClr val="0033CC"/>
              </a:solidFill>
              <a:round/>
              <a:headEnd/>
              <a:tailEnd type="triangle" w="med" len="med"/>
            </a:ln>
          </p:spPr>
          <p:txBody>
            <a:bodyPr/>
            <a:lstStyle/>
            <a:p>
              <a:endParaRPr lang="zh-CN" altLang="en-US"/>
            </a:p>
          </p:txBody>
        </p:sp>
        <p:sp>
          <p:nvSpPr>
            <p:cNvPr id="7198" name="Line 44"/>
            <p:cNvSpPr>
              <a:spLocks noChangeShapeType="1"/>
            </p:cNvSpPr>
            <p:nvPr/>
          </p:nvSpPr>
          <p:spPr bwMode="auto">
            <a:xfrm flipV="1">
              <a:off x="959" y="3099"/>
              <a:ext cx="0" cy="227"/>
            </a:xfrm>
            <a:prstGeom prst="line">
              <a:avLst/>
            </a:prstGeom>
            <a:noFill/>
            <a:ln w="9525">
              <a:solidFill>
                <a:srgbClr val="0033CC"/>
              </a:solidFill>
              <a:round/>
              <a:headEnd/>
              <a:tailEnd type="triangle" w="med" len="med"/>
            </a:ln>
          </p:spPr>
          <p:txBody>
            <a:bodyPr/>
            <a:lstStyle/>
            <a:p>
              <a:endParaRPr lang="zh-CN" altLang="en-US"/>
            </a:p>
          </p:txBody>
        </p:sp>
        <p:sp>
          <p:nvSpPr>
            <p:cNvPr id="7199" name="Line 45"/>
            <p:cNvSpPr>
              <a:spLocks noChangeShapeType="1"/>
            </p:cNvSpPr>
            <p:nvPr/>
          </p:nvSpPr>
          <p:spPr bwMode="auto">
            <a:xfrm flipV="1">
              <a:off x="1216" y="3099"/>
              <a:ext cx="0" cy="227"/>
            </a:xfrm>
            <a:prstGeom prst="line">
              <a:avLst/>
            </a:prstGeom>
            <a:noFill/>
            <a:ln w="9525">
              <a:solidFill>
                <a:srgbClr val="0033CC"/>
              </a:solidFill>
              <a:round/>
              <a:headEnd/>
              <a:tailEnd type="triangle" w="med" len="med"/>
            </a:ln>
          </p:spPr>
          <p:txBody>
            <a:bodyPr/>
            <a:lstStyle/>
            <a:p>
              <a:endParaRPr lang="zh-CN" altLang="en-US"/>
            </a:p>
          </p:txBody>
        </p:sp>
        <p:sp>
          <p:nvSpPr>
            <p:cNvPr id="7200" name="Line 46"/>
            <p:cNvSpPr>
              <a:spLocks noChangeShapeType="1"/>
            </p:cNvSpPr>
            <p:nvPr/>
          </p:nvSpPr>
          <p:spPr bwMode="auto">
            <a:xfrm flipV="1">
              <a:off x="1474" y="3099"/>
              <a:ext cx="0" cy="227"/>
            </a:xfrm>
            <a:prstGeom prst="line">
              <a:avLst/>
            </a:prstGeom>
            <a:noFill/>
            <a:ln w="9525">
              <a:solidFill>
                <a:srgbClr val="0033CC"/>
              </a:solidFill>
              <a:round/>
              <a:headEnd/>
              <a:tailEnd type="triangle" w="med" len="med"/>
            </a:ln>
          </p:spPr>
          <p:txBody>
            <a:bodyPr/>
            <a:lstStyle/>
            <a:p>
              <a:endParaRPr lang="zh-CN" altLang="en-US"/>
            </a:p>
          </p:txBody>
        </p:sp>
      </p:grpSp>
      <p:grpSp>
        <p:nvGrpSpPr>
          <p:cNvPr id="7192" name="Group 52"/>
          <p:cNvGrpSpPr>
            <a:grpSpLocks/>
          </p:cNvGrpSpPr>
          <p:nvPr/>
        </p:nvGrpSpPr>
        <p:grpSpPr bwMode="auto">
          <a:xfrm>
            <a:off x="6338888" y="2930525"/>
            <a:ext cx="1331912" cy="333375"/>
            <a:chOff x="702" y="3099"/>
            <a:chExt cx="772" cy="227"/>
          </a:xfrm>
        </p:grpSpPr>
        <p:sp>
          <p:nvSpPr>
            <p:cNvPr id="7193" name="Line 53"/>
            <p:cNvSpPr>
              <a:spLocks noChangeShapeType="1"/>
            </p:cNvSpPr>
            <p:nvPr/>
          </p:nvSpPr>
          <p:spPr bwMode="auto">
            <a:xfrm flipV="1">
              <a:off x="702" y="3099"/>
              <a:ext cx="0" cy="227"/>
            </a:xfrm>
            <a:prstGeom prst="line">
              <a:avLst/>
            </a:prstGeom>
            <a:noFill/>
            <a:ln w="9525">
              <a:solidFill>
                <a:srgbClr val="0033CC"/>
              </a:solidFill>
              <a:round/>
              <a:headEnd/>
              <a:tailEnd type="triangle" w="med" len="med"/>
            </a:ln>
          </p:spPr>
          <p:txBody>
            <a:bodyPr/>
            <a:lstStyle/>
            <a:p>
              <a:endParaRPr lang="zh-CN" altLang="en-US"/>
            </a:p>
          </p:txBody>
        </p:sp>
        <p:sp>
          <p:nvSpPr>
            <p:cNvPr id="7194" name="Line 54"/>
            <p:cNvSpPr>
              <a:spLocks noChangeShapeType="1"/>
            </p:cNvSpPr>
            <p:nvPr/>
          </p:nvSpPr>
          <p:spPr bwMode="auto">
            <a:xfrm flipV="1">
              <a:off x="959" y="3099"/>
              <a:ext cx="0" cy="227"/>
            </a:xfrm>
            <a:prstGeom prst="line">
              <a:avLst/>
            </a:prstGeom>
            <a:noFill/>
            <a:ln w="9525">
              <a:solidFill>
                <a:srgbClr val="0033CC"/>
              </a:solidFill>
              <a:round/>
              <a:headEnd/>
              <a:tailEnd type="triangle" w="med" len="med"/>
            </a:ln>
          </p:spPr>
          <p:txBody>
            <a:bodyPr/>
            <a:lstStyle/>
            <a:p>
              <a:endParaRPr lang="zh-CN" altLang="en-US"/>
            </a:p>
          </p:txBody>
        </p:sp>
        <p:sp>
          <p:nvSpPr>
            <p:cNvPr id="7195" name="Line 55"/>
            <p:cNvSpPr>
              <a:spLocks noChangeShapeType="1"/>
            </p:cNvSpPr>
            <p:nvPr/>
          </p:nvSpPr>
          <p:spPr bwMode="auto">
            <a:xfrm flipV="1">
              <a:off x="1216" y="3099"/>
              <a:ext cx="0" cy="227"/>
            </a:xfrm>
            <a:prstGeom prst="line">
              <a:avLst/>
            </a:prstGeom>
            <a:noFill/>
            <a:ln w="9525">
              <a:solidFill>
                <a:srgbClr val="0033CC"/>
              </a:solidFill>
              <a:round/>
              <a:headEnd/>
              <a:tailEnd type="triangle" w="med" len="med"/>
            </a:ln>
          </p:spPr>
          <p:txBody>
            <a:bodyPr/>
            <a:lstStyle/>
            <a:p>
              <a:endParaRPr lang="zh-CN" altLang="en-US"/>
            </a:p>
          </p:txBody>
        </p:sp>
        <p:sp>
          <p:nvSpPr>
            <p:cNvPr id="7196" name="Line 56"/>
            <p:cNvSpPr>
              <a:spLocks noChangeShapeType="1"/>
            </p:cNvSpPr>
            <p:nvPr/>
          </p:nvSpPr>
          <p:spPr bwMode="auto">
            <a:xfrm flipV="1">
              <a:off x="1474" y="3099"/>
              <a:ext cx="0" cy="227"/>
            </a:xfrm>
            <a:prstGeom prst="line">
              <a:avLst/>
            </a:prstGeom>
            <a:noFill/>
            <a:ln w="9525">
              <a:solidFill>
                <a:srgbClr val="0033CC"/>
              </a:solidFill>
              <a:round/>
              <a:headEnd/>
              <a:tailEnd type="triangle" w="med" len="med"/>
            </a:ln>
          </p:spPr>
          <p:txBody>
            <a:bodyPr/>
            <a:lstStyle/>
            <a:p>
              <a:endParaRPr lang="zh-CN" altLang="en-US"/>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73050" y="404813"/>
            <a:ext cx="9490075" cy="977900"/>
          </a:xfrm>
        </p:spPr>
        <p:txBody>
          <a:bodyPr/>
          <a:lstStyle/>
          <a:p>
            <a:pPr eaLnBrk="1" hangingPunct="1"/>
            <a:r>
              <a:rPr lang="zh-CN" altLang="en-US" sz="2400" smtClean="0">
                <a:latin typeface="黑体" pitchFamily="49" charset="-122"/>
              </a:rPr>
              <a:t>但规范管理的同时，民营企业面临的更重要的问题是如何建立对公司骨干层员工的股权激励方案，吸引并长期留住骨干人员。</a:t>
            </a:r>
          </a:p>
        </p:txBody>
      </p:sp>
      <p:sp>
        <p:nvSpPr>
          <p:cNvPr id="8195" name="Rectangle 4"/>
          <p:cNvSpPr>
            <a:spLocks noChangeArrowheads="1"/>
          </p:cNvSpPr>
          <p:nvPr/>
        </p:nvSpPr>
        <p:spPr bwMode="auto">
          <a:xfrm>
            <a:off x="1065213" y="1628775"/>
            <a:ext cx="2819400" cy="322263"/>
          </a:xfrm>
          <a:prstGeom prst="rect">
            <a:avLst/>
          </a:prstGeom>
          <a:solidFill>
            <a:srgbClr val="CCFFCC"/>
          </a:solidFill>
          <a:ln w="9525">
            <a:solidFill>
              <a:schemeClr val="tx1"/>
            </a:solidFill>
            <a:miter lim="800000"/>
            <a:headEnd/>
            <a:tailEnd/>
          </a:ln>
        </p:spPr>
        <p:txBody>
          <a:bodyPr wrap="none" anchor="ctr"/>
          <a:lstStyle/>
          <a:p>
            <a:r>
              <a:rPr lang="zh-CN" altLang="en-US" b="1">
                <a:latin typeface="仿宋_GB2312" pitchFamily="49" charset="-122"/>
              </a:rPr>
              <a:t>核心人员承担的责任与风险</a:t>
            </a:r>
          </a:p>
        </p:txBody>
      </p:sp>
      <p:sp>
        <p:nvSpPr>
          <p:cNvPr id="8196" name="Rectangle 5"/>
          <p:cNvSpPr>
            <a:spLocks noChangeArrowheads="1"/>
          </p:cNvSpPr>
          <p:nvPr/>
        </p:nvSpPr>
        <p:spPr bwMode="auto">
          <a:xfrm>
            <a:off x="5561013" y="1628775"/>
            <a:ext cx="2819400" cy="322263"/>
          </a:xfrm>
          <a:prstGeom prst="rect">
            <a:avLst/>
          </a:prstGeom>
          <a:solidFill>
            <a:srgbClr val="CCFFCC"/>
          </a:solidFill>
          <a:ln w="9525">
            <a:solidFill>
              <a:schemeClr val="tx1"/>
            </a:solidFill>
            <a:miter lim="800000"/>
            <a:headEnd/>
            <a:tailEnd/>
          </a:ln>
        </p:spPr>
        <p:txBody>
          <a:bodyPr wrap="none" anchor="ctr"/>
          <a:lstStyle/>
          <a:p>
            <a:r>
              <a:rPr lang="zh-CN" altLang="en-US" b="1">
                <a:latin typeface="仿宋_GB2312" pitchFamily="49" charset="-122"/>
              </a:rPr>
              <a:t>核心人员需要的能力与素质</a:t>
            </a:r>
          </a:p>
        </p:txBody>
      </p:sp>
      <p:grpSp>
        <p:nvGrpSpPr>
          <p:cNvPr id="8197" name="Group 6"/>
          <p:cNvGrpSpPr>
            <a:grpSpLocks/>
          </p:cNvGrpSpPr>
          <p:nvPr/>
        </p:nvGrpSpPr>
        <p:grpSpPr bwMode="auto">
          <a:xfrm>
            <a:off x="1065213" y="1933575"/>
            <a:ext cx="7315200" cy="1928813"/>
            <a:chOff x="528" y="1451"/>
            <a:chExt cx="4608" cy="949"/>
          </a:xfrm>
        </p:grpSpPr>
        <p:sp>
          <p:nvSpPr>
            <p:cNvPr id="8208" name="AutoShape 7"/>
            <p:cNvSpPr>
              <a:spLocks noChangeArrowheads="1"/>
            </p:cNvSpPr>
            <p:nvPr/>
          </p:nvSpPr>
          <p:spPr bwMode="auto">
            <a:xfrm>
              <a:off x="2496" y="1485"/>
              <a:ext cx="768" cy="237"/>
            </a:xfrm>
            <a:prstGeom prst="leftRightArrow">
              <a:avLst>
                <a:gd name="adj1" fmla="val 50000"/>
                <a:gd name="adj2" fmla="val 64810"/>
              </a:avLst>
            </a:prstGeom>
            <a:noFill/>
            <a:ln w="9525">
              <a:solidFill>
                <a:schemeClr val="tx1"/>
              </a:solidFill>
              <a:miter lim="800000"/>
              <a:headEnd/>
              <a:tailEnd/>
            </a:ln>
          </p:spPr>
          <p:txBody>
            <a:bodyPr wrap="none" anchor="ctr"/>
            <a:lstStyle/>
            <a:p>
              <a:endParaRPr lang="zh-CN" altLang="en-US"/>
            </a:p>
          </p:txBody>
        </p:sp>
        <p:sp>
          <p:nvSpPr>
            <p:cNvPr id="8209" name="AutoShape 8"/>
            <p:cNvSpPr>
              <a:spLocks noChangeArrowheads="1"/>
            </p:cNvSpPr>
            <p:nvPr/>
          </p:nvSpPr>
          <p:spPr bwMode="auto">
            <a:xfrm rot="5400000">
              <a:off x="941" y="1038"/>
              <a:ext cx="949" cy="1776"/>
            </a:xfrm>
            <a:prstGeom prst="homePlate">
              <a:avLst>
                <a:gd name="adj" fmla="val 25000"/>
              </a:avLst>
            </a:prstGeom>
            <a:noFill/>
            <a:ln w="9525">
              <a:solidFill>
                <a:schemeClr val="tx1"/>
              </a:solidFill>
              <a:miter lim="800000"/>
              <a:headEnd/>
              <a:tailEnd/>
            </a:ln>
          </p:spPr>
          <p:txBody>
            <a:bodyPr rot="10800000" vert="eaVert" anchor="ctr"/>
            <a:lstStyle/>
            <a:p>
              <a:pPr algn="l">
                <a:buFontTx/>
                <a:buChar char="•"/>
              </a:pPr>
              <a:r>
                <a:rPr lang="en-US" altLang="zh-CN">
                  <a:latin typeface="仿宋_GB2312" pitchFamily="49" charset="-122"/>
                </a:rPr>
                <a:t> </a:t>
              </a:r>
              <a:r>
                <a:rPr lang="zh-CN" altLang="en-US">
                  <a:latin typeface="仿宋_GB2312" pitchFamily="49" charset="-122"/>
                </a:rPr>
                <a:t>公司业务的不断发展；</a:t>
              </a:r>
            </a:p>
            <a:p>
              <a:pPr algn="l">
                <a:buFontTx/>
                <a:buChar char="•"/>
              </a:pPr>
              <a:r>
                <a:rPr lang="zh-CN" altLang="en-US">
                  <a:latin typeface="仿宋_GB2312" pitchFamily="49" charset="-122"/>
                </a:rPr>
                <a:t> 在激烈竞争中市场份额的不断扩大；</a:t>
              </a:r>
            </a:p>
            <a:p>
              <a:pPr algn="l">
                <a:buFontTx/>
                <a:buChar char="•"/>
              </a:pPr>
              <a:r>
                <a:rPr lang="zh-CN" altLang="en-US">
                  <a:latin typeface="仿宋_GB2312" pitchFamily="49" charset="-122"/>
                </a:rPr>
                <a:t> 公司获利水平的不断提高；</a:t>
              </a:r>
            </a:p>
            <a:p>
              <a:pPr algn="l">
                <a:buFontTx/>
                <a:buChar char="•"/>
              </a:pPr>
              <a:r>
                <a:rPr lang="zh-CN" altLang="en-US">
                  <a:latin typeface="仿宋_GB2312" pitchFamily="49" charset="-122"/>
                </a:rPr>
                <a:t> 企业内部管理的各种问题；</a:t>
              </a:r>
            </a:p>
          </p:txBody>
        </p:sp>
        <p:sp>
          <p:nvSpPr>
            <p:cNvPr id="8210" name="AutoShape 9"/>
            <p:cNvSpPr>
              <a:spLocks noChangeArrowheads="1"/>
            </p:cNvSpPr>
            <p:nvPr/>
          </p:nvSpPr>
          <p:spPr bwMode="auto">
            <a:xfrm rot="5400000">
              <a:off x="3773" y="1038"/>
              <a:ext cx="949" cy="1776"/>
            </a:xfrm>
            <a:prstGeom prst="homePlate">
              <a:avLst>
                <a:gd name="adj" fmla="val 25000"/>
              </a:avLst>
            </a:prstGeom>
            <a:noFill/>
            <a:ln w="9525">
              <a:solidFill>
                <a:schemeClr val="tx1"/>
              </a:solidFill>
              <a:miter lim="800000"/>
              <a:headEnd/>
              <a:tailEnd/>
            </a:ln>
          </p:spPr>
          <p:txBody>
            <a:bodyPr rot="10800000" vert="eaVert" wrap="none" anchor="ctr"/>
            <a:lstStyle/>
            <a:p>
              <a:pPr algn="l">
                <a:buFontTx/>
                <a:buChar char="•"/>
              </a:pPr>
              <a:r>
                <a:rPr lang="en-US" altLang="zh-CN">
                  <a:latin typeface="仿宋_GB2312" pitchFamily="49" charset="-122"/>
                </a:rPr>
                <a:t> </a:t>
              </a:r>
              <a:r>
                <a:rPr lang="zh-CN" altLang="en-US">
                  <a:latin typeface="仿宋_GB2312" pitchFamily="49" charset="-122"/>
                </a:rPr>
                <a:t>具有丰富市场开拓能力；</a:t>
              </a:r>
            </a:p>
            <a:p>
              <a:pPr algn="l">
                <a:buFontTx/>
                <a:buChar char="•"/>
              </a:pPr>
              <a:r>
                <a:rPr lang="zh-CN" altLang="en-US">
                  <a:latin typeface="仿宋_GB2312" pitchFamily="49" charset="-122"/>
                </a:rPr>
                <a:t> 具有丰富的管理经验；</a:t>
              </a:r>
            </a:p>
            <a:p>
              <a:pPr algn="l">
                <a:buFontTx/>
                <a:buChar char="•"/>
              </a:pPr>
              <a:r>
                <a:rPr lang="zh-CN" altLang="en-US">
                  <a:latin typeface="仿宋_GB2312" pitchFamily="49" charset="-122"/>
                </a:rPr>
                <a:t> 具备领导才能；</a:t>
              </a:r>
            </a:p>
            <a:p>
              <a:pPr algn="l">
                <a:buFontTx/>
                <a:buChar char="•"/>
              </a:pPr>
              <a:r>
                <a:rPr lang="zh-CN" altLang="en-US">
                  <a:latin typeface="仿宋_GB2312" pitchFamily="49" charset="-122"/>
                </a:rPr>
                <a:t> 长远发展的战略眼光；</a:t>
              </a:r>
            </a:p>
            <a:p>
              <a:pPr algn="l">
                <a:buFontTx/>
                <a:buChar char="•"/>
              </a:pPr>
              <a:r>
                <a:rPr lang="zh-CN" altLang="en-US">
                  <a:latin typeface="仿宋_GB2312" pitchFamily="49" charset="-122"/>
                </a:rPr>
                <a:t> 国际化人才；</a:t>
              </a:r>
            </a:p>
          </p:txBody>
        </p:sp>
      </p:grpSp>
      <p:grpSp>
        <p:nvGrpSpPr>
          <p:cNvPr id="8198" name="Group 10"/>
          <p:cNvGrpSpPr>
            <a:grpSpLocks/>
          </p:cNvGrpSpPr>
          <p:nvPr/>
        </p:nvGrpSpPr>
        <p:grpSpPr bwMode="auto">
          <a:xfrm>
            <a:off x="1446213" y="3490913"/>
            <a:ext cx="6553200" cy="2819400"/>
            <a:chOff x="1344" y="1056"/>
            <a:chExt cx="2880" cy="2832"/>
          </a:xfrm>
        </p:grpSpPr>
        <p:sp>
          <p:nvSpPr>
            <p:cNvPr id="8199" name="AutoShape 11"/>
            <p:cNvSpPr>
              <a:spLocks noChangeArrowheads="1"/>
            </p:cNvSpPr>
            <p:nvPr/>
          </p:nvSpPr>
          <p:spPr bwMode="auto">
            <a:xfrm>
              <a:off x="1968" y="1680"/>
              <a:ext cx="1632" cy="1584"/>
            </a:xfrm>
            <a:custGeom>
              <a:avLst/>
              <a:gdLst>
                <a:gd name="T0" fmla="*/ 1632 w 21600"/>
                <a:gd name="T1" fmla="*/ 792 h 21600"/>
                <a:gd name="T2" fmla="*/ 816 w 21600"/>
                <a:gd name="T3" fmla="*/ 1584 h 21600"/>
                <a:gd name="T4" fmla="*/ 0 w 21600"/>
                <a:gd name="T5" fmla="*/ 792 h 21600"/>
                <a:gd name="T6" fmla="*/ 816 w 21600"/>
                <a:gd name="T7" fmla="*/ 0 h 21600"/>
                <a:gd name="T8" fmla="*/ 0 60000 65536"/>
                <a:gd name="T9" fmla="*/ 5898240 60000 65536"/>
                <a:gd name="T10" fmla="*/ 11796480 60000 65536"/>
                <a:gd name="T11" fmla="*/ 17694720 60000 65536"/>
                <a:gd name="T12" fmla="*/ 5400 w 21600"/>
                <a:gd name="T13" fmla="*/ 5400 h 21600"/>
                <a:gd name="T14" fmla="*/ 16200 w 21600"/>
                <a:gd name="T15" fmla="*/ 16200 h 21600"/>
              </a:gdLst>
              <a:ahLst/>
              <a:cxnLst>
                <a:cxn ang="T8">
                  <a:pos x="T0" y="T1"/>
                </a:cxn>
                <a:cxn ang="T9">
                  <a:pos x="T2" y="T3"/>
                </a:cxn>
                <a:cxn ang="T10">
                  <a:pos x="T4" y="T5"/>
                </a:cxn>
                <a:cxn ang="T11">
                  <a:pos x="T6" y="T7"/>
                </a:cxn>
              </a:cxnLst>
              <a:rect l="T12" t="T13" r="T14" b="T15"/>
              <a:pathLst>
                <a:path w="21600" h="21600">
                  <a:moveTo>
                    <a:pt x="5400" y="5400"/>
                  </a:moveTo>
                  <a:lnTo>
                    <a:pt x="9450" y="5400"/>
                  </a:lnTo>
                  <a:lnTo>
                    <a:pt x="9450" y="2700"/>
                  </a:lnTo>
                  <a:lnTo>
                    <a:pt x="8100" y="2700"/>
                  </a:lnTo>
                  <a:lnTo>
                    <a:pt x="10800" y="0"/>
                  </a:lnTo>
                  <a:lnTo>
                    <a:pt x="13500" y="2700"/>
                  </a:lnTo>
                  <a:lnTo>
                    <a:pt x="12150" y="2700"/>
                  </a:lnTo>
                  <a:lnTo>
                    <a:pt x="12150" y="5400"/>
                  </a:lnTo>
                  <a:lnTo>
                    <a:pt x="16200" y="5400"/>
                  </a:lnTo>
                  <a:lnTo>
                    <a:pt x="16200" y="9450"/>
                  </a:lnTo>
                  <a:lnTo>
                    <a:pt x="18900" y="9450"/>
                  </a:lnTo>
                  <a:lnTo>
                    <a:pt x="18900" y="8100"/>
                  </a:lnTo>
                  <a:lnTo>
                    <a:pt x="21600" y="10800"/>
                  </a:lnTo>
                  <a:lnTo>
                    <a:pt x="18900" y="13500"/>
                  </a:lnTo>
                  <a:lnTo>
                    <a:pt x="18900" y="12150"/>
                  </a:lnTo>
                  <a:lnTo>
                    <a:pt x="16200" y="12150"/>
                  </a:lnTo>
                  <a:lnTo>
                    <a:pt x="16200" y="16200"/>
                  </a:lnTo>
                  <a:lnTo>
                    <a:pt x="12150" y="16200"/>
                  </a:lnTo>
                  <a:lnTo>
                    <a:pt x="12150" y="18900"/>
                  </a:lnTo>
                  <a:lnTo>
                    <a:pt x="13500" y="18900"/>
                  </a:lnTo>
                  <a:lnTo>
                    <a:pt x="10800" y="21600"/>
                  </a:lnTo>
                  <a:lnTo>
                    <a:pt x="8100" y="18900"/>
                  </a:lnTo>
                  <a:lnTo>
                    <a:pt x="9450" y="18900"/>
                  </a:lnTo>
                  <a:lnTo>
                    <a:pt x="9450" y="16200"/>
                  </a:lnTo>
                  <a:lnTo>
                    <a:pt x="5400" y="16200"/>
                  </a:lnTo>
                  <a:lnTo>
                    <a:pt x="5400" y="12150"/>
                  </a:lnTo>
                  <a:lnTo>
                    <a:pt x="2700" y="12150"/>
                  </a:lnTo>
                  <a:lnTo>
                    <a:pt x="2700" y="13500"/>
                  </a:lnTo>
                  <a:lnTo>
                    <a:pt x="0" y="10800"/>
                  </a:lnTo>
                  <a:lnTo>
                    <a:pt x="2700" y="8100"/>
                  </a:lnTo>
                  <a:lnTo>
                    <a:pt x="2700" y="9450"/>
                  </a:lnTo>
                  <a:lnTo>
                    <a:pt x="5400" y="9450"/>
                  </a:lnTo>
                  <a:close/>
                </a:path>
              </a:pathLst>
            </a:custGeom>
            <a:noFill/>
            <a:ln w="9525">
              <a:solidFill>
                <a:schemeClr val="tx1"/>
              </a:solidFill>
              <a:miter lim="800000"/>
              <a:headEnd/>
              <a:tailEnd/>
            </a:ln>
          </p:spPr>
          <p:txBody>
            <a:bodyPr wrap="none" anchor="ctr"/>
            <a:lstStyle/>
            <a:p>
              <a:pPr algn="l"/>
              <a:r>
                <a:rPr lang="en-US" altLang="zh-CN" sz="1400">
                  <a:latin typeface="仿宋_GB2312" pitchFamily="49" charset="-122"/>
                </a:rPr>
                <a:t> </a:t>
              </a:r>
              <a:r>
                <a:rPr lang="zh-CN" altLang="en-US" sz="1400">
                  <a:latin typeface="仿宋_GB2312" pitchFamily="49" charset="-122"/>
                </a:rPr>
                <a:t>股权激励能更好的把</a:t>
              </a:r>
            </a:p>
            <a:p>
              <a:pPr algn="l"/>
              <a:r>
                <a:rPr lang="zh-CN" altLang="en-US" sz="1400">
                  <a:latin typeface="仿宋_GB2312" pitchFamily="49" charset="-122"/>
                </a:rPr>
                <a:t>长期激励与约束相结合</a:t>
              </a:r>
            </a:p>
          </p:txBody>
        </p:sp>
        <p:sp>
          <p:nvSpPr>
            <p:cNvPr id="8200" name="AutoShape 12"/>
            <p:cNvSpPr>
              <a:spLocks noChangeArrowheads="1"/>
            </p:cNvSpPr>
            <p:nvPr/>
          </p:nvSpPr>
          <p:spPr bwMode="auto">
            <a:xfrm>
              <a:off x="2544" y="1056"/>
              <a:ext cx="528" cy="528"/>
            </a:xfrm>
            <a:prstGeom prst="flowChartConnector">
              <a:avLst/>
            </a:prstGeom>
            <a:noFill/>
            <a:ln w="9525">
              <a:solidFill>
                <a:schemeClr val="tx1"/>
              </a:solidFill>
              <a:round/>
              <a:headEnd/>
              <a:tailEnd/>
            </a:ln>
          </p:spPr>
          <p:txBody>
            <a:bodyPr wrap="none" anchor="ctr"/>
            <a:lstStyle/>
            <a:p>
              <a:r>
                <a:rPr lang="zh-CN" altLang="en-US">
                  <a:latin typeface="仿宋_GB2312" pitchFamily="49" charset="-122"/>
                </a:rPr>
                <a:t>责任</a:t>
              </a:r>
            </a:p>
          </p:txBody>
        </p:sp>
        <p:sp>
          <p:nvSpPr>
            <p:cNvPr id="8201" name="AutoShape 13"/>
            <p:cNvSpPr>
              <a:spLocks noChangeArrowheads="1"/>
            </p:cNvSpPr>
            <p:nvPr/>
          </p:nvSpPr>
          <p:spPr bwMode="auto">
            <a:xfrm>
              <a:off x="2544" y="3360"/>
              <a:ext cx="528" cy="528"/>
            </a:xfrm>
            <a:prstGeom prst="flowChartConnector">
              <a:avLst/>
            </a:prstGeom>
            <a:noFill/>
            <a:ln w="9525">
              <a:solidFill>
                <a:schemeClr val="tx1"/>
              </a:solidFill>
              <a:round/>
              <a:headEnd/>
              <a:tailEnd/>
            </a:ln>
          </p:spPr>
          <p:txBody>
            <a:bodyPr wrap="none" anchor="ctr"/>
            <a:lstStyle/>
            <a:p>
              <a:r>
                <a:rPr lang="zh-CN" altLang="en-US">
                  <a:latin typeface="仿宋_GB2312" pitchFamily="49" charset="-122"/>
                </a:rPr>
                <a:t>成果</a:t>
              </a:r>
            </a:p>
          </p:txBody>
        </p:sp>
        <p:sp>
          <p:nvSpPr>
            <p:cNvPr id="8202" name="AutoShape 14"/>
            <p:cNvSpPr>
              <a:spLocks noChangeArrowheads="1"/>
            </p:cNvSpPr>
            <p:nvPr/>
          </p:nvSpPr>
          <p:spPr bwMode="auto">
            <a:xfrm>
              <a:off x="3696" y="2208"/>
              <a:ext cx="528" cy="528"/>
            </a:xfrm>
            <a:prstGeom prst="flowChartConnector">
              <a:avLst/>
            </a:prstGeom>
            <a:noFill/>
            <a:ln w="9525">
              <a:solidFill>
                <a:schemeClr val="tx1"/>
              </a:solidFill>
              <a:round/>
              <a:headEnd/>
              <a:tailEnd/>
            </a:ln>
          </p:spPr>
          <p:txBody>
            <a:bodyPr wrap="none" anchor="ctr"/>
            <a:lstStyle/>
            <a:p>
              <a:r>
                <a:rPr lang="zh-CN" altLang="en-US">
                  <a:latin typeface="仿宋_GB2312" pitchFamily="49" charset="-122"/>
                </a:rPr>
                <a:t>权利</a:t>
              </a:r>
            </a:p>
          </p:txBody>
        </p:sp>
        <p:sp>
          <p:nvSpPr>
            <p:cNvPr id="8203" name="AutoShape 15"/>
            <p:cNvSpPr>
              <a:spLocks noChangeArrowheads="1"/>
            </p:cNvSpPr>
            <p:nvPr/>
          </p:nvSpPr>
          <p:spPr bwMode="auto">
            <a:xfrm>
              <a:off x="1344" y="2208"/>
              <a:ext cx="528" cy="528"/>
            </a:xfrm>
            <a:prstGeom prst="flowChartConnector">
              <a:avLst/>
            </a:prstGeom>
            <a:noFill/>
            <a:ln w="9525">
              <a:solidFill>
                <a:schemeClr val="tx1"/>
              </a:solidFill>
              <a:round/>
              <a:headEnd/>
              <a:tailEnd/>
            </a:ln>
          </p:spPr>
          <p:txBody>
            <a:bodyPr wrap="none" anchor="ctr"/>
            <a:lstStyle/>
            <a:p>
              <a:r>
                <a:rPr lang="zh-CN" altLang="en-US">
                  <a:latin typeface="仿宋_GB2312" pitchFamily="49" charset="-122"/>
                </a:rPr>
                <a:t>利益</a:t>
              </a:r>
            </a:p>
          </p:txBody>
        </p:sp>
        <p:sp>
          <p:nvSpPr>
            <p:cNvPr id="8204" name="Line 16"/>
            <p:cNvSpPr>
              <a:spLocks noChangeShapeType="1"/>
            </p:cNvSpPr>
            <p:nvPr/>
          </p:nvSpPr>
          <p:spPr bwMode="auto">
            <a:xfrm>
              <a:off x="1920" y="2784"/>
              <a:ext cx="576" cy="576"/>
            </a:xfrm>
            <a:prstGeom prst="line">
              <a:avLst/>
            </a:prstGeom>
            <a:noFill/>
            <a:ln w="9525">
              <a:solidFill>
                <a:schemeClr val="tx1"/>
              </a:solidFill>
              <a:round/>
              <a:headEnd type="triangle" w="med" len="med"/>
              <a:tailEnd type="triangle" w="med" len="med"/>
            </a:ln>
          </p:spPr>
          <p:txBody>
            <a:bodyPr wrap="none" anchor="ctr"/>
            <a:lstStyle/>
            <a:p>
              <a:endParaRPr lang="zh-CN" altLang="en-US"/>
            </a:p>
          </p:txBody>
        </p:sp>
        <p:sp>
          <p:nvSpPr>
            <p:cNvPr id="8205" name="Line 17"/>
            <p:cNvSpPr>
              <a:spLocks noChangeShapeType="1"/>
            </p:cNvSpPr>
            <p:nvPr/>
          </p:nvSpPr>
          <p:spPr bwMode="auto">
            <a:xfrm>
              <a:off x="3120" y="1584"/>
              <a:ext cx="576" cy="576"/>
            </a:xfrm>
            <a:prstGeom prst="line">
              <a:avLst/>
            </a:prstGeom>
            <a:noFill/>
            <a:ln w="9525">
              <a:solidFill>
                <a:schemeClr val="tx1"/>
              </a:solidFill>
              <a:round/>
              <a:headEnd type="triangle" w="med" len="med"/>
              <a:tailEnd type="triangle" w="med" len="med"/>
            </a:ln>
          </p:spPr>
          <p:txBody>
            <a:bodyPr wrap="none" anchor="ctr"/>
            <a:lstStyle/>
            <a:p>
              <a:endParaRPr lang="zh-CN" altLang="en-US"/>
            </a:p>
          </p:txBody>
        </p:sp>
        <p:sp>
          <p:nvSpPr>
            <p:cNvPr id="8206" name="Line 18"/>
            <p:cNvSpPr>
              <a:spLocks noChangeShapeType="1"/>
            </p:cNvSpPr>
            <p:nvPr/>
          </p:nvSpPr>
          <p:spPr bwMode="auto">
            <a:xfrm rot="5415922">
              <a:off x="1872" y="1584"/>
              <a:ext cx="576" cy="576"/>
            </a:xfrm>
            <a:prstGeom prst="line">
              <a:avLst/>
            </a:prstGeom>
            <a:noFill/>
            <a:ln w="9525">
              <a:solidFill>
                <a:schemeClr val="tx1"/>
              </a:solidFill>
              <a:round/>
              <a:headEnd type="triangle" w="med" len="med"/>
              <a:tailEnd type="triangle" w="med" len="med"/>
            </a:ln>
          </p:spPr>
          <p:txBody>
            <a:bodyPr wrap="none" anchor="ctr"/>
            <a:lstStyle/>
            <a:p>
              <a:endParaRPr lang="zh-CN" altLang="en-US"/>
            </a:p>
          </p:txBody>
        </p:sp>
        <p:sp>
          <p:nvSpPr>
            <p:cNvPr id="8207" name="Line 19"/>
            <p:cNvSpPr>
              <a:spLocks noChangeShapeType="1"/>
            </p:cNvSpPr>
            <p:nvPr/>
          </p:nvSpPr>
          <p:spPr bwMode="auto">
            <a:xfrm rot="5334608">
              <a:off x="3168" y="2784"/>
              <a:ext cx="576" cy="576"/>
            </a:xfrm>
            <a:prstGeom prst="line">
              <a:avLst/>
            </a:prstGeom>
            <a:noFill/>
            <a:ln w="9525">
              <a:solidFill>
                <a:schemeClr val="tx1"/>
              </a:solidFill>
              <a:round/>
              <a:headEnd type="triangle" w="med" len="med"/>
              <a:tailEnd type="triangle" w="med" len="med"/>
            </a:ln>
          </p:spPr>
          <p:txBody>
            <a:bodyPr wrap="none" anchor="ctr"/>
            <a:lstStyle/>
            <a:p>
              <a:endParaRPr lang="zh-CN" altLang="en-US"/>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15925" y="506413"/>
            <a:ext cx="8929688" cy="762000"/>
          </a:xfrm>
        </p:spPr>
        <p:txBody>
          <a:bodyPr/>
          <a:lstStyle/>
          <a:p>
            <a:pPr eaLnBrk="1" hangingPunct="1"/>
            <a:r>
              <a:rPr lang="zh-CN" altLang="en-US" sz="2400" smtClean="0">
                <a:latin typeface="黑体" pitchFamily="49" charset="-122"/>
              </a:rPr>
              <a:t>为此根据对得汇实业咨询意图的初步了解，新华信将为得汇实业提供股权结构改革设计方案，以达到如下目标：</a:t>
            </a:r>
          </a:p>
        </p:txBody>
      </p:sp>
      <p:sp>
        <p:nvSpPr>
          <p:cNvPr id="9219" name="Text Box 6"/>
          <p:cNvSpPr txBox="1">
            <a:spLocks noChangeArrowheads="1"/>
          </p:cNvSpPr>
          <p:nvPr/>
        </p:nvSpPr>
        <p:spPr bwMode="auto">
          <a:xfrm>
            <a:off x="992188" y="1844675"/>
            <a:ext cx="7912100" cy="3916363"/>
          </a:xfrm>
          <a:prstGeom prst="rect">
            <a:avLst/>
          </a:prstGeom>
          <a:noFill/>
          <a:ln w="9525">
            <a:noFill/>
            <a:miter lim="800000"/>
            <a:headEnd/>
            <a:tailEnd/>
          </a:ln>
        </p:spPr>
        <p:txBody>
          <a:bodyPr>
            <a:spAutoFit/>
          </a:bodyPr>
          <a:lstStyle/>
          <a:p>
            <a:pPr algn="l">
              <a:lnSpc>
                <a:spcPct val="130000"/>
              </a:lnSpc>
              <a:spcBef>
                <a:spcPct val="50000"/>
              </a:spcBef>
              <a:buFont typeface="Wingdings" pitchFamily="2" charset="2"/>
              <a:buChar char="q"/>
            </a:pPr>
            <a:r>
              <a:rPr lang="zh-CN" altLang="en-US" sz="1800"/>
              <a:t>短期目标</a:t>
            </a:r>
          </a:p>
          <a:p>
            <a:pPr lvl="1" algn="l">
              <a:lnSpc>
                <a:spcPct val="130000"/>
              </a:lnSpc>
              <a:spcBef>
                <a:spcPct val="50000"/>
              </a:spcBef>
            </a:pPr>
            <a:r>
              <a:rPr lang="en-US" altLang="zh-CN" sz="1800"/>
              <a:t>1</a:t>
            </a:r>
            <a:r>
              <a:rPr lang="zh-CN" altLang="en-US" sz="1800"/>
              <a:t>：明确得汇实业集团企业发展的总体战略和业务战略；</a:t>
            </a:r>
          </a:p>
          <a:p>
            <a:pPr lvl="1" algn="l">
              <a:lnSpc>
                <a:spcPct val="130000"/>
              </a:lnSpc>
              <a:spcBef>
                <a:spcPct val="50000"/>
              </a:spcBef>
            </a:pPr>
            <a:r>
              <a:rPr lang="en-US" altLang="zh-CN" sz="1800"/>
              <a:t>2</a:t>
            </a:r>
            <a:r>
              <a:rPr lang="zh-CN" altLang="en-US" sz="1800"/>
              <a:t>：为得汇实业集团公司建立起与未来发展战略相适应的股权结构方案；</a:t>
            </a:r>
          </a:p>
          <a:p>
            <a:pPr lvl="1" algn="l">
              <a:lnSpc>
                <a:spcPct val="130000"/>
              </a:lnSpc>
              <a:spcBef>
                <a:spcPct val="50000"/>
              </a:spcBef>
            </a:pPr>
            <a:r>
              <a:rPr lang="en-US" altLang="zh-CN" sz="1800"/>
              <a:t>3</a:t>
            </a:r>
            <a:r>
              <a:rPr lang="zh-CN" altLang="en-US" sz="1800"/>
              <a:t>：在集团内部实施对主要经营者和骨干员工股权激励方案；</a:t>
            </a:r>
          </a:p>
          <a:p>
            <a:pPr algn="l">
              <a:lnSpc>
                <a:spcPct val="130000"/>
              </a:lnSpc>
              <a:spcBef>
                <a:spcPct val="50000"/>
              </a:spcBef>
              <a:buFont typeface="Wingdings" pitchFamily="2" charset="2"/>
              <a:buChar char="q"/>
            </a:pPr>
            <a:r>
              <a:rPr lang="zh-CN" altLang="en-US" sz="1800"/>
              <a:t>长期目标</a:t>
            </a:r>
          </a:p>
          <a:p>
            <a:pPr lvl="1" algn="l">
              <a:lnSpc>
                <a:spcPct val="130000"/>
              </a:lnSpc>
              <a:spcBef>
                <a:spcPct val="50000"/>
              </a:spcBef>
            </a:pPr>
            <a:r>
              <a:rPr lang="en-US" altLang="zh-CN" sz="1800"/>
              <a:t>1</a:t>
            </a:r>
            <a:r>
              <a:rPr lang="zh-CN" altLang="en-US" sz="1800"/>
              <a:t>：为得汇实业集团的长期发展指明方向；</a:t>
            </a:r>
          </a:p>
          <a:p>
            <a:pPr lvl="1" algn="l">
              <a:lnSpc>
                <a:spcPct val="130000"/>
              </a:lnSpc>
              <a:spcBef>
                <a:spcPct val="50000"/>
              </a:spcBef>
            </a:pPr>
            <a:r>
              <a:rPr lang="en-US" altLang="zh-CN" sz="1800"/>
              <a:t>2</a:t>
            </a:r>
            <a:r>
              <a:rPr lang="zh-CN" altLang="en-US" sz="1800"/>
              <a:t>：为得汇实业集团将来建立现代化的企业制度奠定基础；</a:t>
            </a:r>
          </a:p>
          <a:p>
            <a:pPr lvl="1" algn="l">
              <a:lnSpc>
                <a:spcPct val="130000"/>
              </a:lnSpc>
              <a:spcBef>
                <a:spcPct val="50000"/>
              </a:spcBef>
            </a:pPr>
            <a:r>
              <a:rPr lang="en-US" altLang="zh-CN" sz="1800"/>
              <a:t>3</a:t>
            </a:r>
            <a:r>
              <a:rPr lang="zh-CN" altLang="en-US" sz="1800"/>
              <a:t>：通过股权激励为公司吸引和留住骨干人员；</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2724150" y="2471738"/>
            <a:ext cx="4210050" cy="381000"/>
          </a:xfrm>
          <a:prstGeom prst="rect">
            <a:avLst/>
          </a:prstGeom>
          <a:solidFill>
            <a:schemeClr val="hlink">
              <a:alpha val="50195"/>
            </a:schemeClr>
          </a:solidFill>
          <a:ln w="9525">
            <a:solidFill>
              <a:schemeClr val="tx1"/>
            </a:solidFill>
            <a:miter lim="800000"/>
            <a:headEnd/>
            <a:tailEnd/>
          </a:ln>
        </p:spPr>
        <p:txBody>
          <a:bodyPr wrap="none" anchor="ctr"/>
          <a:lstStyle/>
          <a:p>
            <a:endParaRPr lang="zh-CN" altLang="en-US"/>
          </a:p>
        </p:txBody>
      </p:sp>
      <p:sp>
        <p:nvSpPr>
          <p:cNvPr id="10243" name="Rectangle 3"/>
          <p:cNvSpPr>
            <a:spLocks noGrp="1" noChangeArrowheads="1"/>
          </p:cNvSpPr>
          <p:nvPr>
            <p:ph type="title"/>
          </p:nvPr>
        </p:nvSpPr>
        <p:spPr/>
        <p:txBody>
          <a:bodyPr/>
          <a:lstStyle/>
          <a:p>
            <a:pPr algn="ctr" eaLnBrk="1" hangingPunct="1"/>
            <a:r>
              <a:rPr lang="zh-CN" altLang="en-US" smtClean="0"/>
              <a:t>目   录</a:t>
            </a:r>
          </a:p>
        </p:txBody>
      </p:sp>
      <p:sp>
        <p:nvSpPr>
          <p:cNvPr id="10244" name="Rectangle 4"/>
          <p:cNvSpPr>
            <a:spLocks noChangeArrowheads="1"/>
          </p:cNvSpPr>
          <p:nvPr/>
        </p:nvSpPr>
        <p:spPr bwMode="auto">
          <a:xfrm>
            <a:off x="2971800" y="1676400"/>
            <a:ext cx="4870450" cy="4267200"/>
          </a:xfrm>
          <a:prstGeom prst="rect">
            <a:avLst/>
          </a:prstGeom>
          <a:noFill/>
          <a:ln w="9525">
            <a:noFill/>
            <a:miter lim="800000"/>
            <a:headEnd/>
            <a:tailEnd/>
          </a:ln>
        </p:spPr>
        <p:txBody>
          <a:bodyPr/>
          <a:lstStyle/>
          <a:p>
            <a:pPr marL="457200" indent="-457200" algn="l" eaLnBrk="0" hangingPunct="0">
              <a:lnSpc>
                <a:spcPct val="190000"/>
              </a:lnSpc>
              <a:spcBef>
                <a:spcPct val="20000"/>
              </a:spcBef>
              <a:buFont typeface="Wingdings" pitchFamily="2" charset="2"/>
              <a:buNone/>
            </a:pPr>
            <a:r>
              <a:rPr lang="zh-CN" altLang="en-US" sz="1800" b="1" dirty="0">
                <a:latin typeface="方正舒体幼圆新宋体宋体隶书楷体_GB2312华文中宋华文行楷华"/>
              </a:rPr>
              <a:t>一、项目背景和目的</a:t>
            </a:r>
          </a:p>
          <a:p>
            <a:pPr marL="457200" indent="-457200" algn="l" eaLnBrk="0" hangingPunct="0">
              <a:lnSpc>
                <a:spcPct val="190000"/>
              </a:lnSpc>
              <a:spcBef>
                <a:spcPct val="20000"/>
              </a:spcBef>
              <a:buFont typeface="Wingdings" pitchFamily="2" charset="2"/>
              <a:buNone/>
            </a:pPr>
            <a:r>
              <a:rPr lang="zh-CN" altLang="en-US" sz="1800" b="1" dirty="0">
                <a:latin typeface="Arial" pitchFamily="34" charset="0"/>
              </a:rPr>
              <a:t>二、项目的内容和思路</a:t>
            </a:r>
          </a:p>
          <a:p>
            <a:pPr marL="457200" indent="-457200" algn="l" eaLnBrk="0" hangingPunct="0">
              <a:lnSpc>
                <a:spcPct val="190000"/>
              </a:lnSpc>
              <a:spcBef>
                <a:spcPct val="20000"/>
              </a:spcBef>
              <a:buFont typeface="Wingdings" pitchFamily="2" charset="2"/>
              <a:buNone/>
            </a:pPr>
            <a:r>
              <a:rPr lang="zh-CN" altLang="en-US" sz="1800" b="1" dirty="0">
                <a:latin typeface="Arial" pitchFamily="34" charset="0"/>
              </a:rPr>
              <a:t>三、项目工作步骤和工作成果</a:t>
            </a:r>
            <a:endParaRPr lang="zh-CN" altLang="en-US" sz="1800" b="1" dirty="0">
              <a:latin typeface="方正舒体幼圆新宋体宋体隶书楷体_GB2312华文中宋华文行楷华"/>
            </a:endParaRPr>
          </a:p>
          <a:p>
            <a:pPr marL="457200" indent="-457200" algn="l" eaLnBrk="0" hangingPunct="0">
              <a:lnSpc>
                <a:spcPct val="190000"/>
              </a:lnSpc>
              <a:spcBef>
                <a:spcPct val="20000"/>
              </a:spcBef>
              <a:buFont typeface="Wingdings" pitchFamily="2" charset="2"/>
              <a:buNone/>
            </a:pPr>
            <a:r>
              <a:rPr lang="zh-CN" altLang="en-US" sz="1800" b="1" dirty="0">
                <a:latin typeface="方正舒体幼圆新宋体宋体隶书楷体_GB2312华文中宋华文行楷华"/>
              </a:rPr>
              <a:t>四、项目安排及运作方式</a:t>
            </a:r>
          </a:p>
          <a:p>
            <a:pPr marL="457200" indent="-457200" algn="l" eaLnBrk="0" hangingPunct="0">
              <a:lnSpc>
                <a:spcPct val="190000"/>
              </a:lnSpc>
              <a:spcBef>
                <a:spcPct val="20000"/>
              </a:spcBef>
              <a:buFont typeface="Wingdings" pitchFamily="2" charset="2"/>
              <a:buNone/>
            </a:pPr>
            <a:endParaRPr lang="en-US" altLang="zh-CN" sz="1800" b="1" dirty="0">
              <a:latin typeface="方正舒体幼圆新宋体宋体隶书楷体_GB2312华文中宋华文行楷华"/>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REATEDBY" val="KMASlideWizard"/>
</p:tagLst>
</file>

<file path=ppt/tags/tag10.xml><?xml version="1.0" encoding="utf-8"?>
<p:tagLst xmlns:a="http://schemas.openxmlformats.org/drawingml/2006/main" xmlns:r="http://schemas.openxmlformats.org/officeDocument/2006/relationships" xmlns:p="http://schemas.openxmlformats.org/presentationml/2006/main">
  <p:tag name="TABLEINFO" val="RW:R001;LK=False|RW:R001;ST=1|RW:R001;RH=1|CL:C001;LK=False|CL:C001;ST=1|CL:C001;CW=1"/>
  <p:tag name="TABLEVERSION" val="1.62"/>
  <p:tag name="NUMBEROFCOLUMNS" val=" 1"/>
  <p:tag name="NUMBEROFROWS" val=" 1"/>
  <p:tag name="AUTHOR" val="KMA"/>
  <p:tag name="PRIORNAME" val="KMA161C8A3"/>
  <p:tag name="LEFT" val="41"/>
  <p:tag name="BACKUPNAME" val="KMA161C8A3:R001:C001"/>
</p:tagLst>
</file>

<file path=ppt/tags/tag11.xml><?xml version="1.0" encoding="utf-8"?>
<p:tagLst xmlns:a="http://schemas.openxmlformats.org/drawingml/2006/main" xmlns:r="http://schemas.openxmlformats.org/officeDocument/2006/relationships" xmlns:p="http://schemas.openxmlformats.org/presentationml/2006/main">
  <p:tag name="BACKUPNAME" val="KMA161C8A3:R001:C001"/>
  <p:tag name="LEFT" val="41"/>
  <p:tag name="PRIORNAME" val="KMA161C8A3"/>
  <p:tag name="AUTHOR" val="KMA"/>
  <p:tag name="NUMBEROFROWS" val=" 1"/>
  <p:tag name="NUMBEROFCOLUMNS" val=" 1"/>
  <p:tag name="TABLEVERSION" val="1.62"/>
  <p:tag name="TABLEINFO" val="RW:R001;LK=False|RW:R001;ST=1|RW:R001;RH=1|CL:C001;LK=False|CL:C001;ST=1|CL:C001;CW=1"/>
</p:tagLst>
</file>

<file path=ppt/tags/tag2.xml><?xml version="1.0" encoding="utf-8"?>
<p:tagLst xmlns:a="http://schemas.openxmlformats.org/drawingml/2006/main" xmlns:r="http://schemas.openxmlformats.org/officeDocument/2006/relationships" xmlns:p="http://schemas.openxmlformats.org/presentationml/2006/main">
  <p:tag name="CREATEDBY" val="KMASlideWizard"/>
</p:tagLst>
</file>

<file path=ppt/tags/tag3.xml><?xml version="1.0" encoding="utf-8"?>
<p:tagLst xmlns:a="http://schemas.openxmlformats.org/drawingml/2006/main" xmlns:r="http://schemas.openxmlformats.org/officeDocument/2006/relationships" xmlns:p="http://schemas.openxmlformats.org/presentationml/2006/main">
  <p:tag name="TABLEINFO" val="RW:R001;LK=False|RW:R001;ST=1|RW:R001;RH=1|CL:C001;LK=False|CL:C001;ST=1|CL:C001;CW=1"/>
  <p:tag name="TABLEVERSION" val="1.62"/>
  <p:tag name="NUMBEROFCOLUMNS" val=" 1"/>
  <p:tag name="NUMBEROFROWS" val=" 1"/>
  <p:tag name="AUTHOR" val="KMA"/>
  <p:tag name="PRIORNAME" val="KMA161C8A3"/>
  <p:tag name="LEFT" val="41"/>
  <p:tag name="BACKUPNAME" val="KMA161C8A3:R001:C001"/>
</p:tagLst>
</file>

<file path=ppt/tags/tag4.xml><?xml version="1.0" encoding="utf-8"?>
<p:tagLst xmlns:a="http://schemas.openxmlformats.org/drawingml/2006/main" xmlns:r="http://schemas.openxmlformats.org/officeDocument/2006/relationships" xmlns:p="http://schemas.openxmlformats.org/presentationml/2006/main">
  <p:tag name="BACKUPNAME" val="KMA161C8A3:R001:C001"/>
  <p:tag name="LEFT" val="41"/>
  <p:tag name="PRIORNAME" val="KMA161C8A3"/>
  <p:tag name="AUTHOR" val="KMA"/>
  <p:tag name="NUMBEROFROWS" val=" 1"/>
  <p:tag name="NUMBEROFCOLUMNS" val=" 1"/>
  <p:tag name="TABLEVERSION" val="1.62"/>
  <p:tag name="TABLEINFO" val="RW:R001;LK=False|RW:R001;ST=1|RW:R001;RH=1|CL:C001;LK=False|CL:C001;ST=1|CL:C001;CW=1"/>
</p:tagLst>
</file>

<file path=ppt/tags/tag5.xml><?xml version="1.0" encoding="utf-8"?>
<p:tagLst xmlns:a="http://schemas.openxmlformats.org/drawingml/2006/main" xmlns:r="http://schemas.openxmlformats.org/officeDocument/2006/relationships" xmlns:p="http://schemas.openxmlformats.org/presentationml/2006/main">
  <p:tag name="BACKUPNAME" val="KMA161C8A3:R001:C001"/>
  <p:tag name="LEFT" val="41"/>
  <p:tag name="PRIORNAME" val="KMA161C8A3"/>
  <p:tag name="AUTHOR" val="KMA"/>
  <p:tag name="NUMBEROFROWS" val=" 1"/>
  <p:tag name="NUMBEROFCOLUMNS" val=" 1"/>
  <p:tag name="TABLEVERSION" val="1.62"/>
  <p:tag name="TABLEINFO" val="RW:R001;LK=False|RW:R001;ST=1|RW:R001;RH=1|CL:C001;LK=False|CL:C001;ST=1|CL:C001;CW=1"/>
</p:tagLst>
</file>

<file path=ppt/tags/tag6.xml><?xml version="1.0" encoding="utf-8"?>
<p:tagLst xmlns:a="http://schemas.openxmlformats.org/drawingml/2006/main" xmlns:r="http://schemas.openxmlformats.org/officeDocument/2006/relationships" xmlns:p="http://schemas.openxmlformats.org/presentationml/2006/main">
  <p:tag name="TABLEINFO" val="RW:R001;LK=False|RW:R001;ST=1|RW:R001;RH=1|CL:C001;LK=False|CL:C001;ST=1|CL:C001;CW=1"/>
  <p:tag name="TABLEVERSION" val="1.62"/>
  <p:tag name="NUMBEROFCOLUMNS" val=" 1"/>
  <p:tag name="NUMBEROFROWS" val=" 1"/>
  <p:tag name="AUTHOR" val="KMA"/>
  <p:tag name="PRIORNAME" val="KMA161C8A3"/>
  <p:tag name="LEFT" val="41"/>
  <p:tag name="BACKUPNAME" val="KMA161C8A3:R001:C001"/>
</p:tagLst>
</file>

<file path=ppt/tags/tag7.xml><?xml version="1.0" encoding="utf-8"?>
<p:tagLst xmlns:a="http://schemas.openxmlformats.org/drawingml/2006/main" xmlns:r="http://schemas.openxmlformats.org/officeDocument/2006/relationships" xmlns:p="http://schemas.openxmlformats.org/presentationml/2006/main">
  <p:tag name="TABLEINFO" val="RW:R001;LK=False|RW:R001;ST=1|RW:R001;RH=1|CL:C001;LK=False|CL:C001;ST=1|CL:C001;CW=1"/>
  <p:tag name="TABLEVERSION" val="1.62"/>
  <p:tag name="NUMBEROFCOLUMNS" val=" 1"/>
  <p:tag name="NUMBEROFROWS" val=" 1"/>
  <p:tag name="AUTHOR" val="KMA"/>
  <p:tag name="PRIORNAME" val="KMA161C8A3"/>
  <p:tag name="LEFT" val="41"/>
  <p:tag name="BACKUPNAME" val="KMA161C8A3:R001:C001"/>
</p:tagLst>
</file>

<file path=ppt/tags/tag8.xml><?xml version="1.0" encoding="utf-8"?>
<p:tagLst xmlns:a="http://schemas.openxmlformats.org/drawingml/2006/main" xmlns:r="http://schemas.openxmlformats.org/officeDocument/2006/relationships" xmlns:p="http://schemas.openxmlformats.org/presentationml/2006/main">
  <p:tag name="BACKUPNAME" val="KMA161C8A3:R001:C001"/>
  <p:tag name="LEFT" val="41"/>
  <p:tag name="PRIORNAME" val="KMA161C8A3"/>
  <p:tag name="AUTHOR" val="KMA"/>
  <p:tag name="NUMBEROFROWS" val=" 1"/>
  <p:tag name="NUMBEROFCOLUMNS" val=" 1"/>
  <p:tag name="TABLEVERSION" val="1.62"/>
  <p:tag name="TABLEINFO" val="RW:R001;LK=False|RW:R001;ST=1|RW:R001;RH=1|CL:C001;LK=False|CL:C001;ST=1|CL:C001;CW=1"/>
</p:tagLst>
</file>

<file path=ppt/tags/tag9.xml><?xml version="1.0" encoding="utf-8"?>
<p:tagLst xmlns:a="http://schemas.openxmlformats.org/drawingml/2006/main" xmlns:r="http://schemas.openxmlformats.org/officeDocument/2006/relationships" xmlns:p="http://schemas.openxmlformats.org/presentationml/2006/main">
  <p:tag name="BACKUPNAME" val="KMA161C8A3:R001:C001"/>
  <p:tag name="LEFT" val="41"/>
  <p:tag name="PRIORNAME" val="KMA161C8A3"/>
  <p:tag name="AUTHOR" val="KMA"/>
  <p:tag name="NUMBEROFROWS" val=" 1"/>
  <p:tag name="NUMBEROFCOLUMNS" val=" 1"/>
  <p:tag name="TABLEVERSION" val="1.62"/>
  <p:tag name="TABLEINFO" val="RW:R001;LK=False|RW:R001;ST=1|RW:R001;RH=1|CL:C001;LK=False|CL:C001;ST=1|CL:C001;CW=1"/>
</p:tagLst>
</file>

<file path=ppt/theme/theme1.xml><?xml version="1.0" encoding="utf-8"?>
<a:theme xmlns:a="http://schemas.openxmlformats.org/drawingml/2006/main" name="默认设计模板">
  <a:themeElements>
    <a:clrScheme name="默认设计模板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默认设计模板">
      <a:majorFont>
        <a:latin typeface="Times New Roman"/>
        <a:ea typeface="楷体_GB2312"/>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hlink"/>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CN" altLang="en-US" sz="1600" b="0" i="0" u="none" strike="noStrike" cap="none" normalizeH="0" baseline="0" smtClean="0">
            <a:ln>
              <a:noFill/>
            </a:ln>
            <a:solidFill>
              <a:schemeClr val="tx1"/>
            </a:solidFill>
            <a:effectLst/>
            <a:latin typeface="Times New Roman" pitchFamily="18" charset="0"/>
            <a:ea typeface="仿宋_GB2312" pitchFamily="49" charset="-122"/>
          </a:defRPr>
        </a:defPPr>
      </a:lstStyle>
    </a:spDef>
    <a:lnDef>
      <a:spPr bwMode="auto">
        <a:xfrm>
          <a:off x="0" y="0"/>
          <a:ext cx="1" cy="1"/>
        </a:xfrm>
        <a:custGeom>
          <a:avLst/>
          <a:gdLst/>
          <a:ahLst/>
          <a:cxnLst/>
          <a:rect l="0" t="0" r="0" b="0"/>
          <a:pathLst/>
        </a:custGeom>
        <a:solidFill>
          <a:schemeClr val="hlink"/>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CN" altLang="en-US" sz="1600" b="0" i="0" u="none" strike="noStrike" cap="none" normalizeH="0" baseline="0" smtClean="0">
            <a:ln>
              <a:noFill/>
            </a:ln>
            <a:solidFill>
              <a:schemeClr val="tx1"/>
            </a:solidFill>
            <a:effectLst/>
            <a:latin typeface="Times New Roman" pitchFamily="18" charset="0"/>
            <a:ea typeface="仿宋_GB2312" pitchFamily="49" charset="-122"/>
          </a:defRPr>
        </a:defPPr>
      </a:lstStyle>
    </a:lnDef>
  </a:objectDefaults>
  <a:extraClrSchemeLst>
    <a:extraClrScheme>
      <a:clrScheme name="默认设计模板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默认设计模板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默认设计模板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2075</TotalTime>
  <Words>3642</Words>
  <Application>Microsoft PowerPoint</Application>
  <PresentationFormat>A4 纸张(210x297 毫米)</PresentationFormat>
  <Paragraphs>629</Paragraphs>
  <Slides>41</Slides>
  <Notes>0</Notes>
  <HiddenSlides>0</HiddenSlides>
  <MMClips>0</MMClips>
  <ScaleCrop>false</ScaleCrop>
  <HeadingPairs>
    <vt:vector size="4" baseType="variant">
      <vt:variant>
        <vt:lpstr>主题</vt:lpstr>
      </vt:variant>
      <vt:variant>
        <vt:i4>1</vt:i4>
      </vt:variant>
      <vt:variant>
        <vt:lpstr>幻灯片标题</vt:lpstr>
      </vt:variant>
      <vt:variant>
        <vt:i4>41</vt:i4>
      </vt:variant>
    </vt:vector>
  </HeadingPairs>
  <TitlesOfParts>
    <vt:vector size="42" baseType="lpstr">
      <vt:lpstr>默认设计模板</vt:lpstr>
      <vt:lpstr>xxxxx集团有限公司 股权结构改革设计 咨询项目建议书</vt:lpstr>
      <vt:lpstr>幻灯片 1</vt:lpstr>
      <vt:lpstr>重要说明</vt:lpstr>
      <vt:lpstr>目    录</vt:lpstr>
      <vt:lpstr>得汇实业集团公司的背景</vt:lpstr>
      <vt:lpstr>根据新华信对民营企业的了解：民营企业实现跨台阶发展的关键在于把握企业的转型阶段，科学制定企业的发展战略和人才战略，为向现代管理制度迈进奠定基础。</vt:lpstr>
      <vt:lpstr>但规范管理的同时，民营企业面临的更重要的问题是如何建立对公司骨干层员工的股权激励方案，吸引并长期留住骨干人员。</vt:lpstr>
      <vt:lpstr>为此根据对得汇实业咨询意图的初步了解，新华信将为得汇实业提供股权结构改革设计方案，以达到如下目标：</vt:lpstr>
      <vt:lpstr>目   录</vt:lpstr>
      <vt:lpstr>根据对咨询内容的理解，新华信公司将按照如下思路提供解决方案</vt:lpstr>
      <vt:lpstr>项目启动后，新华信将首先在集团内部进行深入访谈，全面了解得汇实业目前的集团管理及各项业务的现状。</vt:lpstr>
      <vt:lpstr>然后在此基础上，对集团公司的总体战略和各业务战略进行明晰，并判断各业务在公司未来发展进程中的重要性，为保证股权结构的设计与集团总体战略相匹配。</vt:lpstr>
      <vt:lpstr>对股权结构设计，新华信将首先根据公司的资产状况以及集团决策者对股权结构的考虑，制定初步的股权结构，并在充分评估员工出资意愿及出资能力的基础上，确定最终的股权结构比例。</vt:lpstr>
      <vt:lpstr>对于预留股份部分，新华信将为集团公司制定出该部分股份的相关管理和分配方案。</vt:lpstr>
      <vt:lpstr>在员工持股方案设计时，首先对集团的各项任务进行分析，并对集团及下属公司的岗位设计进行优化调整。</vt:lpstr>
      <vt:lpstr>根据岗位优化调整的结果确定持股人员的范围，并根据以下三个原则对持股员工的层级进行科学的划分。</vt:lpstr>
      <vt:lpstr>具体划分时，首先确定集团统一的层级划分标准，然后根据各子公司在集团总体战略中的价值程度以及子公司内部的岗位设置情况进行对等靠拢，保证层级划分既体现岗位差别，也保证“横向”公平。</vt:lpstr>
      <vt:lpstr>在完成层级划分的基础上，新华信将采用包括海氏曲线在内的多种岗位价值评定曲线，对各级别之间的持股比例进行量化。</vt:lpstr>
      <vt:lpstr>海氏价值曲线所遵循的Weber law原则。</vt:lpstr>
      <vt:lpstr>各层级持股比例确定后，即可根据员工股股份总额和各层级员工数量确定出员工的持股数额。</vt:lpstr>
      <vt:lpstr>员工持股数量确定之后，新华信还将为集团公司制定员工股份的认购程序、员工的持股方式以及包括股份转让和回购在内的股权处理等事宜。</vt:lpstr>
      <vt:lpstr>在员工持股基础上，新华信建议对包括下属公司主要负责人在内的公司高管层根据对其考核指标的完成情况，建立额外的长期激励方案，以调动其积极性。</vt:lpstr>
      <vt:lpstr>并根据得汇实业集团这一民营企业的实际情况，选择制定对高管层的长期激励方式。</vt:lpstr>
      <vt:lpstr>在制定长期激励方案时还将涉及以下方面内容：</vt:lpstr>
      <vt:lpstr>目   录</vt:lpstr>
      <vt:lpstr>本咨询项目将分为以下四个阶段进行</vt:lpstr>
      <vt:lpstr>阶段一 发展战略明晰</vt:lpstr>
      <vt:lpstr>阶段一 工作步骤</vt:lpstr>
      <vt:lpstr>阶段二 股权结构设计</vt:lpstr>
      <vt:lpstr>阶段二 工作步骤</vt:lpstr>
      <vt:lpstr>阶段三 员工持股方案</vt:lpstr>
      <vt:lpstr>阶段三 工作步骤</vt:lpstr>
      <vt:lpstr>阶段四 高管层激励方案</vt:lpstr>
      <vt:lpstr>阶段四 工作步骤</vt:lpstr>
      <vt:lpstr>项目提交成果汇总</vt:lpstr>
      <vt:lpstr>目   录</vt:lpstr>
      <vt:lpstr>项目成功关键</vt:lpstr>
      <vt:lpstr>项目小组构成</vt:lpstr>
      <vt:lpstr>项目人员职责</vt:lpstr>
      <vt:lpstr>项目时间安排及阶段性成果 </vt:lpstr>
      <vt:lpstr>== 完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新华信管理顾问公司 项目建议书模板</dc:title>
  <dc:creator>sinomc</dc:creator>
  <cp:lastModifiedBy>微软用户</cp:lastModifiedBy>
  <cp:revision>159</cp:revision>
  <dcterms:created xsi:type="dcterms:W3CDTF">2003-05-08T14:54:29Z</dcterms:created>
  <dcterms:modified xsi:type="dcterms:W3CDTF">2016-02-18T03:01:55Z</dcterms:modified>
</cp:coreProperties>
</file>